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2" r:id="rId2"/>
    <p:sldId id="257" r:id="rId3"/>
    <p:sldId id="266" r:id="rId4"/>
    <p:sldId id="280" r:id="rId5"/>
    <p:sldId id="267" r:id="rId6"/>
    <p:sldId id="277" r:id="rId7"/>
    <p:sldId id="281" r:id="rId8"/>
    <p:sldId id="282" r:id="rId9"/>
    <p:sldId id="283" r:id="rId10"/>
    <p:sldId id="276" r:id="rId11"/>
    <p:sldId id="286" r:id="rId12"/>
    <p:sldId id="284" r:id="rId13"/>
    <p:sldId id="285" r:id="rId1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114" d="100"/>
          <a:sy n="114" d="100"/>
        </p:scale>
        <p:origin x="474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0DBE4C-6AB6-4BA2-57FC-DAA548B1B5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4BD71E1-485B-5A3F-6BFD-901DD9975F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D4F3470-ED75-1FCE-400A-CE4FD15A25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F6A0F-3B97-4D8F-957A-977AD0ADBB82}" type="datetimeFigureOut">
              <a:rPr lang="ko-KR" altLang="en-US" smtClean="0"/>
              <a:t>2024-04-17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9EDB440-E2F2-A3AD-EAE3-8D2CAC3613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20AD203-252F-3B44-826A-D97DA0730D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F0D16-DE91-49B5-A029-D44BD88A4D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65294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6584F8-4D17-47BF-D4CC-8888B16AD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E109540-7630-B9D2-59C0-B8FAB9B0235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B5FBB7B-3747-2429-2914-FA4A66E43B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1591B34-194E-5CD2-3780-134C04FE50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F6A0F-3B97-4D8F-957A-977AD0ADBB82}" type="datetimeFigureOut">
              <a:rPr lang="ko-KR" altLang="en-US" smtClean="0"/>
              <a:t>2024-04-17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6A79E2D-9A11-7D77-45A7-3ABFFCF68B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C83C160-2ED1-7E77-5607-F4D218322F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F0D16-DE91-49B5-A029-D44BD88A4D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78327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157D39-EE8C-8E9A-B4A8-6FAC292DD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F8CC399-EA96-04FA-9607-A3EB8F9817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18C4135-1F23-6958-4EAF-69B463F24E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F6A0F-3B97-4D8F-957A-977AD0ADBB82}" type="datetimeFigureOut">
              <a:rPr lang="ko-KR" altLang="en-US" smtClean="0"/>
              <a:t>2024-04-17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5FD826D-9F31-BE1A-50B0-4789C77C06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771AA0A-E658-C628-177F-C5854C5268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F0D16-DE91-49B5-A029-D44BD88A4D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5017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19FB527-B31C-BAA1-6530-3485395A98B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A33E080-4B0B-2411-780B-ABCB9D6AEC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377F8BB-E7F2-2856-C0AD-FD9836A661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F6A0F-3B97-4D8F-957A-977AD0ADBB82}" type="datetimeFigureOut">
              <a:rPr lang="ko-KR" altLang="en-US" smtClean="0"/>
              <a:t>2024-04-17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FA0D645-8DBA-26F1-14BA-A3FBA0A982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E7500E0-7D34-6A87-39BF-A960B573E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F0D16-DE91-49B5-A029-D44BD88A4D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62731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E635A8-239B-AF02-1BD0-F11A92F8F7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38CEC23-52EB-9C6D-1837-F5CB942E8D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BE33D75-5DA6-1B48-E245-8E3857A64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F6A0F-3B97-4D8F-957A-977AD0ADBB82}" type="datetimeFigureOut">
              <a:rPr lang="ko-KR" altLang="en-US" smtClean="0"/>
              <a:t>2024-04-17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E05C966-478A-EB11-4FCD-A00BF979E7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B2E2233-5BE8-DE57-FE65-B8D2D6E3CB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F0D16-DE91-49B5-A029-D44BD88A4D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84045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0C84C5-5CE2-2708-C895-634D7E17A0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E01B3B8-18F1-8FF8-0468-798D2572F9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F6B78E-90C5-518E-37C9-F7A5E334AE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F6A0F-3B97-4D8F-957A-977AD0ADBB82}" type="datetimeFigureOut">
              <a:rPr lang="ko-KR" altLang="en-US" smtClean="0"/>
              <a:t>2024-04-17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3A64458-618B-26A3-68FF-4E112BF122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C3CEB34-0AF1-4011-9376-0E8AF163EF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F0D16-DE91-49B5-A029-D44BD88A4D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67421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6B325C-C04C-CED1-CA15-507D66325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A14FBF-5C46-0405-1125-2A926B3F02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8F5BC3C-CD15-2944-A191-E13B9C0C03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67167CC-9991-E8C9-84DA-190F0C44E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F6A0F-3B97-4D8F-957A-977AD0ADBB82}" type="datetimeFigureOut">
              <a:rPr lang="ko-KR" altLang="en-US" smtClean="0"/>
              <a:t>2024-04-17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5A0C366-6D15-B0CF-CB9D-BDDF1E9F12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0DE4103-0B93-E186-CE02-1ED164D84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F0D16-DE91-49B5-A029-D44BD88A4D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70482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276AD1-979E-402F-E9F1-5A3ECDBE92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D8870D1-2DAE-DC06-4FA8-0D3B61D58F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7EDA8C3-91DD-F2D3-0E49-598CEB4976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F7E78C7-595E-BE56-4D77-81FC142196C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568ABE3-4069-9FF3-C6F8-3EA08D234AB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72955B4-8C2B-C888-4268-ADE80685B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F6A0F-3B97-4D8F-957A-977AD0ADBB82}" type="datetimeFigureOut">
              <a:rPr lang="ko-KR" altLang="en-US" smtClean="0"/>
              <a:t>2024-04-17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6AB6CE3-0E3C-A1A1-AA0E-03E96E6F3E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EFEB185-C8CA-042E-E1B7-4B98AB77E1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F0D16-DE91-49B5-A029-D44BD88A4D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3649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4D0620-B5AB-83D3-52D3-2F409BD94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1C68FB4-81E1-E60C-DC76-0899080074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F6A0F-3B97-4D8F-957A-977AD0ADBB82}" type="datetimeFigureOut">
              <a:rPr lang="ko-KR" altLang="en-US" smtClean="0"/>
              <a:t>2024-04-17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C0E8393-4389-0536-FFF8-C97A36FC3F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2DF9DD9-583A-C280-CC96-5F83BEA0D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F0D16-DE91-49B5-A029-D44BD88A4D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11558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CE1F8B1-FE97-EBDD-586C-427AC770AA06}"/>
              </a:ext>
            </a:extLst>
          </p:cNvPr>
          <p:cNvSpPr txBox="1"/>
          <p:nvPr userDrawn="1"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0A14D8B-51E1-F074-3EA5-355980A344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F6A0F-3B97-4D8F-957A-977AD0ADBB82}" type="datetimeFigureOut">
              <a:rPr lang="ko-KR" altLang="en-US" smtClean="0"/>
              <a:t>2024-04-17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2BE1A9C-5DA1-0E03-470E-5084EB4883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0206011-375F-0349-6281-DF92B5717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F0D16-DE91-49B5-A029-D44BD88A4D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53530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CE1F8B1-FE97-EBDD-586C-427AC770AA06}"/>
              </a:ext>
            </a:extLst>
          </p:cNvPr>
          <p:cNvSpPr txBox="1"/>
          <p:nvPr userDrawn="1"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0A14D8B-51E1-F074-3EA5-355980A344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F6A0F-3B97-4D8F-957A-977AD0ADBB82}" type="datetimeFigureOut">
              <a:rPr lang="ko-KR" altLang="en-US" smtClean="0"/>
              <a:t>2024-04-17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2BE1A9C-5DA1-0E03-470E-5084EB4883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0206011-375F-0349-6281-DF92B5717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F0D16-DE91-49B5-A029-D44BD88A4D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91544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7DFC04-71E8-CE79-C70A-969F15B4FF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D6D804F-014B-F5DB-06B1-6931CC231C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31CB576-98E5-D082-9FDA-7188A503A0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21AEBDA-89D8-E4DD-252A-2C2B7EA7C6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F6A0F-3B97-4D8F-957A-977AD0ADBB82}" type="datetimeFigureOut">
              <a:rPr lang="ko-KR" altLang="en-US" smtClean="0"/>
              <a:t>2024-04-17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6FC1B2A-0F3A-CCC3-CFF4-0667D01950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E8FA124-8081-9889-3E89-EAF00E8C7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F0D16-DE91-49B5-A029-D44BD88A4D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07691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B57034A-7644-C986-9AB7-1881E867EF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1A744D4-17D8-0666-66EC-9368DD65FD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1844947-220B-A9D8-71B8-AE97F4F31A7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1F6A0F-3B97-4D8F-957A-977AD0ADBB82}" type="datetimeFigureOut">
              <a:rPr lang="ko-KR" altLang="en-US" smtClean="0"/>
              <a:t>2024-04-17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17D3C01-4B9B-3D7B-D06B-9E317A8DEF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D122AF7-5B72-5003-E0B6-54EF57E067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8F0D16-DE91-49B5-A029-D44BD88A4D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17583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62373B2-4EA6-2CDE-D075-EDEFFD2298F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02E6418-A16C-3DF2-FEBE-6A4F1CE1DB26}"/>
              </a:ext>
            </a:extLst>
          </p:cNvPr>
          <p:cNvSpPr txBox="1"/>
          <p:nvPr/>
        </p:nvSpPr>
        <p:spPr>
          <a:xfrm>
            <a:off x="686815" y="2294572"/>
            <a:ext cx="919707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b="1" dirty="0" err="1">
                <a:solidFill>
                  <a:schemeClr val="bg1"/>
                </a:solidFill>
              </a:rPr>
              <a:t>DimensionalPioneers</a:t>
            </a:r>
            <a:endParaRPr lang="ko-KR" altLang="en-US" sz="8000" b="1" dirty="0">
              <a:solidFill>
                <a:schemeClr val="bg1"/>
              </a:solidFill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A958869-71E3-0225-E243-1E0EE24BAAAC}"/>
              </a:ext>
            </a:extLst>
          </p:cNvPr>
          <p:cNvCxnSpPr>
            <a:cxnSpLocks/>
          </p:cNvCxnSpPr>
          <p:nvPr/>
        </p:nvCxnSpPr>
        <p:spPr>
          <a:xfrm>
            <a:off x="686816" y="2464420"/>
            <a:ext cx="11505184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F849161-DC9F-855D-AA0D-D60E10DB2496}"/>
              </a:ext>
            </a:extLst>
          </p:cNvPr>
          <p:cNvSpPr txBox="1"/>
          <p:nvPr/>
        </p:nvSpPr>
        <p:spPr>
          <a:xfrm>
            <a:off x="686815" y="3640808"/>
            <a:ext cx="37247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다차원 시각화 </a:t>
            </a:r>
            <a:r>
              <a:rPr lang="en-US" altLang="ko-KR" dirty="0">
                <a:solidFill>
                  <a:schemeClr val="bg1"/>
                </a:solidFill>
              </a:rPr>
              <a:t>: 2D</a:t>
            </a:r>
            <a:r>
              <a:rPr lang="ko-KR" altLang="en-US" dirty="0">
                <a:solidFill>
                  <a:schemeClr val="bg1"/>
                </a:solidFill>
              </a:rPr>
              <a:t>에서 </a:t>
            </a:r>
            <a:r>
              <a:rPr lang="en-US" altLang="ko-KR" dirty="0">
                <a:solidFill>
                  <a:schemeClr val="bg1"/>
                </a:solidFill>
              </a:rPr>
              <a:t>3D</a:t>
            </a:r>
            <a:r>
              <a:rPr lang="ko-KR" altLang="en-US" dirty="0">
                <a:solidFill>
                  <a:schemeClr val="bg1"/>
                </a:solidFill>
              </a:rPr>
              <a:t>로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7487609-F2AC-5A70-1135-5C04EC703632}"/>
              </a:ext>
            </a:extLst>
          </p:cNvPr>
          <p:cNvSpPr txBox="1"/>
          <p:nvPr/>
        </p:nvSpPr>
        <p:spPr>
          <a:xfrm>
            <a:off x="11086888" y="6586181"/>
            <a:ext cx="109517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코리아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아카데미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BD6661-3032-A530-C15E-C5E620F4FB90}"/>
              </a:ext>
            </a:extLst>
          </p:cNvPr>
          <p:cNvSpPr txBox="1"/>
          <p:nvPr/>
        </p:nvSpPr>
        <p:spPr>
          <a:xfrm>
            <a:off x="9987228" y="6255238"/>
            <a:ext cx="20924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</a:rPr>
              <a:t>1</a:t>
            </a:r>
            <a:r>
              <a:rPr lang="ko-KR" altLang="en-US" sz="1200" dirty="0">
                <a:solidFill>
                  <a:schemeClr val="bg1"/>
                </a:solidFill>
              </a:rPr>
              <a:t>조 </a:t>
            </a:r>
            <a:r>
              <a:rPr lang="en-US" altLang="ko-KR" sz="1200" dirty="0">
                <a:solidFill>
                  <a:schemeClr val="bg1"/>
                </a:solidFill>
              </a:rPr>
              <a:t>: </a:t>
            </a:r>
            <a:r>
              <a:rPr lang="ko-KR" altLang="en-US" sz="1200" dirty="0">
                <a:solidFill>
                  <a:schemeClr val="bg1"/>
                </a:solidFill>
              </a:rPr>
              <a:t>서영우</a:t>
            </a:r>
            <a:r>
              <a:rPr lang="en-US" altLang="ko-KR" sz="1200" dirty="0">
                <a:solidFill>
                  <a:schemeClr val="bg1"/>
                </a:solidFill>
              </a:rPr>
              <a:t>, </a:t>
            </a:r>
            <a:r>
              <a:rPr lang="ko-KR" altLang="en-US" sz="1200" dirty="0" err="1">
                <a:solidFill>
                  <a:schemeClr val="bg1"/>
                </a:solidFill>
              </a:rPr>
              <a:t>김신미</a:t>
            </a:r>
            <a:r>
              <a:rPr lang="en-US" altLang="ko-KR" sz="1200" dirty="0">
                <a:solidFill>
                  <a:schemeClr val="bg1"/>
                </a:solidFill>
              </a:rPr>
              <a:t>, </a:t>
            </a:r>
            <a:r>
              <a:rPr lang="ko-KR" altLang="en-US" sz="1200" dirty="0">
                <a:solidFill>
                  <a:schemeClr val="bg1"/>
                </a:solidFill>
              </a:rPr>
              <a:t>윤성민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2505482-649A-4329-BDAE-82EDF85394D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92584"/>
            <a:ext cx="1482842" cy="385879"/>
          </a:xfrm>
          <a:prstGeom prst="rect">
            <a:avLst/>
          </a:prstGeom>
        </p:spPr>
      </p:pic>
      <p:pic>
        <p:nvPicPr>
          <p:cNvPr id="16" name="_x278651016" descr="EMB0000378c3f3d">
            <a:extLst>
              <a:ext uri="{FF2B5EF4-FFF2-40B4-BE49-F238E27FC236}">
                <a16:creationId xmlns:a16="http://schemas.microsoft.com/office/drawing/2014/main" id="{7BC016B7-C760-44A5-B367-B0AC1285B7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9763" y="6525099"/>
            <a:ext cx="1180238" cy="375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07541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25C5E306-7DE0-6306-6847-DB3CD2EC9E70}"/>
              </a:ext>
            </a:extLst>
          </p:cNvPr>
          <p:cNvSpPr/>
          <p:nvPr/>
        </p:nvSpPr>
        <p:spPr>
          <a:xfrm>
            <a:off x="363448" y="335362"/>
            <a:ext cx="1152086" cy="479503"/>
          </a:xfrm>
          <a:prstGeom prst="roundRect">
            <a:avLst>
              <a:gd name="adj" fmla="val 3609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E6D75F-5329-F9DB-9EDF-00D1B5BDEEE8}"/>
              </a:ext>
            </a:extLst>
          </p:cNvPr>
          <p:cNvSpPr txBox="1"/>
          <p:nvPr/>
        </p:nvSpPr>
        <p:spPr>
          <a:xfrm>
            <a:off x="1718718" y="335362"/>
            <a:ext cx="19656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150" dirty="0">
                <a:solidFill>
                  <a:schemeClr val="tx1">
                    <a:lumMod val="75000"/>
                  </a:schemeClr>
                </a:solidFill>
              </a:rPr>
              <a:t>프로젝트 결과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EC8A33-445F-9CB2-79E6-8435D60F471A}"/>
              </a:ext>
            </a:extLst>
          </p:cNvPr>
          <p:cNvSpPr txBox="1"/>
          <p:nvPr/>
        </p:nvSpPr>
        <p:spPr>
          <a:xfrm>
            <a:off x="592378" y="375058"/>
            <a:ext cx="6942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spc="-150" dirty="0">
                <a:solidFill>
                  <a:schemeClr val="bg1"/>
                </a:solidFill>
              </a:rPr>
              <a:t>Part</a:t>
            </a:r>
            <a:r>
              <a:rPr lang="ko-KR" altLang="en-US" sz="2000" b="1" spc="-150" dirty="0">
                <a:solidFill>
                  <a:schemeClr val="bg1"/>
                </a:solidFill>
              </a:rPr>
              <a:t> </a:t>
            </a:r>
            <a:r>
              <a:rPr lang="en-US" altLang="ko-KR" sz="2000" b="1" spc="-150" dirty="0">
                <a:solidFill>
                  <a:schemeClr val="bg1"/>
                </a:solidFill>
              </a:rPr>
              <a:t>7</a:t>
            </a:r>
            <a:endParaRPr lang="ko-KR" altLang="en-US" sz="2000" b="1" spc="-150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970924-4818-4712-415A-E82893DAF5FB}"/>
              </a:ext>
            </a:extLst>
          </p:cNvPr>
          <p:cNvSpPr txBox="1"/>
          <p:nvPr/>
        </p:nvSpPr>
        <p:spPr>
          <a:xfrm>
            <a:off x="2101964" y="2672718"/>
            <a:ext cx="798808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7200" b="1" dirty="0"/>
              <a:t>프로젝트 결과 사진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B621C4-50A1-E0A1-9B0A-B13057CA015D}"/>
              </a:ext>
            </a:extLst>
          </p:cNvPr>
          <p:cNvSpPr txBox="1"/>
          <p:nvPr/>
        </p:nvSpPr>
        <p:spPr>
          <a:xfrm>
            <a:off x="5045871" y="4096357"/>
            <a:ext cx="21002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/>
              <a:t>프로젝트 사진</a:t>
            </a:r>
            <a:endParaRPr lang="en-US" altLang="ko-KR" sz="2400" dirty="0"/>
          </a:p>
        </p:txBody>
      </p:sp>
      <p:sp>
        <p:nvSpPr>
          <p:cNvPr id="3" name="양쪽 대괄호 2">
            <a:extLst>
              <a:ext uri="{FF2B5EF4-FFF2-40B4-BE49-F238E27FC236}">
                <a16:creationId xmlns:a16="http://schemas.microsoft.com/office/drawing/2014/main" id="{C42A6189-1455-DA23-634F-250F77E68404}"/>
              </a:ext>
            </a:extLst>
          </p:cNvPr>
          <p:cNvSpPr/>
          <p:nvPr/>
        </p:nvSpPr>
        <p:spPr>
          <a:xfrm>
            <a:off x="624468" y="2129883"/>
            <a:ext cx="10838986" cy="3077737"/>
          </a:xfrm>
          <a:prstGeom prst="bracketPair">
            <a:avLst>
              <a:gd name="adj" fmla="val 1231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0301209-92F6-455F-A0AA-9AFF5ED643AE}"/>
              </a:ext>
            </a:extLst>
          </p:cNvPr>
          <p:cNvSpPr/>
          <p:nvPr/>
        </p:nvSpPr>
        <p:spPr>
          <a:xfrm>
            <a:off x="9913121" y="6400800"/>
            <a:ext cx="2278879" cy="457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79981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25C5E306-7DE0-6306-6847-DB3CD2EC9E70}"/>
              </a:ext>
            </a:extLst>
          </p:cNvPr>
          <p:cNvSpPr/>
          <p:nvPr/>
        </p:nvSpPr>
        <p:spPr>
          <a:xfrm>
            <a:off x="363448" y="335362"/>
            <a:ext cx="1152086" cy="479503"/>
          </a:xfrm>
          <a:prstGeom prst="roundRect">
            <a:avLst>
              <a:gd name="adj" fmla="val 3609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E6D75F-5329-F9DB-9EDF-00D1B5BDEEE8}"/>
              </a:ext>
            </a:extLst>
          </p:cNvPr>
          <p:cNvSpPr txBox="1"/>
          <p:nvPr/>
        </p:nvSpPr>
        <p:spPr>
          <a:xfrm>
            <a:off x="1718718" y="335362"/>
            <a:ext cx="13388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150" dirty="0">
                <a:solidFill>
                  <a:schemeClr val="tx1">
                    <a:lumMod val="75000"/>
                  </a:schemeClr>
                </a:solidFill>
              </a:rPr>
              <a:t>기대효과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2824DB3-5AC0-154D-0CB3-4A5C9E4D5CC9}"/>
              </a:ext>
            </a:extLst>
          </p:cNvPr>
          <p:cNvSpPr/>
          <p:nvPr/>
        </p:nvSpPr>
        <p:spPr>
          <a:xfrm>
            <a:off x="1102297" y="1683260"/>
            <a:ext cx="1624634" cy="984534"/>
          </a:xfrm>
          <a:prstGeom prst="rect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10A5674-2ABC-87CD-093F-69DC0E37039B}"/>
              </a:ext>
            </a:extLst>
          </p:cNvPr>
          <p:cNvSpPr/>
          <p:nvPr/>
        </p:nvSpPr>
        <p:spPr>
          <a:xfrm>
            <a:off x="2740420" y="1683261"/>
            <a:ext cx="8388193" cy="98453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57D5B30-EDC6-EA9B-A35F-460E19E4B47C}"/>
              </a:ext>
            </a:extLst>
          </p:cNvPr>
          <p:cNvSpPr txBox="1"/>
          <p:nvPr/>
        </p:nvSpPr>
        <p:spPr>
          <a:xfrm>
            <a:off x="1155941" y="1975472"/>
            <a:ext cx="15247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+mj-ea"/>
                <a:ea typeface="+mj-ea"/>
              </a:rPr>
              <a:t>접근성 향상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5CBE1A-8869-B821-E157-16ABB3236313}"/>
              </a:ext>
            </a:extLst>
          </p:cNvPr>
          <p:cNvSpPr txBox="1"/>
          <p:nvPr/>
        </p:nvSpPr>
        <p:spPr>
          <a:xfrm>
            <a:off x="2915268" y="1744464"/>
            <a:ext cx="8226833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저비용 및  낮은 기술력  환경 지원 </a:t>
            </a:r>
            <a:r>
              <a:rPr lang="en-US" altLang="ko-KR" sz="2000" dirty="0"/>
              <a:t>:</a:t>
            </a:r>
          </a:p>
          <a:p>
            <a:endParaRPr lang="en-US" altLang="ko-KR" sz="800" dirty="0"/>
          </a:p>
          <a:p>
            <a:r>
              <a:rPr lang="ko-KR" altLang="en-US" sz="1400" dirty="0"/>
              <a:t>개인 사용자</a:t>
            </a:r>
            <a:r>
              <a:rPr lang="en-US" altLang="ko-KR" sz="1400" dirty="0"/>
              <a:t>, </a:t>
            </a:r>
            <a:r>
              <a:rPr lang="ko-KR" altLang="en-US" sz="1400" dirty="0"/>
              <a:t>작은 스튜디오</a:t>
            </a:r>
            <a:r>
              <a:rPr lang="en-US" altLang="ko-KR" sz="1400" dirty="0"/>
              <a:t>, </a:t>
            </a:r>
            <a:r>
              <a:rPr lang="ko-KR" altLang="en-US" sz="1400" dirty="0"/>
              <a:t>교육 기관 등 자원이 제한된 환경에서도 </a:t>
            </a:r>
            <a:endParaRPr lang="en-US" altLang="ko-KR" sz="1400" dirty="0"/>
          </a:p>
          <a:p>
            <a:r>
              <a:rPr lang="ko-KR" altLang="en-US" sz="1400" dirty="0"/>
              <a:t>고급 </a:t>
            </a:r>
            <a:r>
              <a:rPr lang="en-US" altLang="ko-KR" sz="1400" dirty="0"/>
              <a:t>3D </a:t>
            </a:r>
            <a:r>
              <a:rPr lang="ko-KR" altLang="en-US" sz="1400" dirty="0"/>
              <a:t>모델링 툴이나 기술적 전문 지식 없이도 </a:t>
            </a:r>
            <a:r>
              <a:rPr lang="en-US" altLang="ko-KR" sz="1400" dirty="0"/>
              <a:t>3D </a:t>
            </a:r>
            <a:r>
              <a:rPr lang="ko-KR" altLang="en-US" sz="1400" dirty="0"/>
              <a:t>콘텐츠를 창출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D4F7488-A278-8374-4BDE-F2F9572A3B54}"/>
              </a:ext>
            </a:extLst>
          </p:cNvPr>
          <p:cNvSpPr/>
          <p:nvPr/>
        </p:nvSpPr>
        <p:spPr>
          <a:xfrm>
            <a:off x="1102295" y="3268121"/>
            <a:ext cx="1624634" cy="984534"/>
          </a:xfrm>
          <a:prstGeom prst="rect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E9AAEC1-75BD-CABA-39EB-5C3212BE23FD}"/>
              </a:ext>
            </a:extLst>
          </p:cNvPr>
          <p:cNvSpPr/>
          <p:nvPr/>
        </p:nvSpPr>
        <p:spPr>
          <a:xfrm>
            <a:off x="2740418" y="3268122"/>
            <a:ext cx="8388193" cy="98453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7BE29DB-80ED-9E81-1A90-F66C25201A37}"/>
              </a:ext>
            </a:extLst>
          </p:cNvPr>
          <p:cNvSpPr txBox="1"/>
          <p:nvPr/>
        </p:nvSpPr>
        <p:spPr>
          <a:xfrm>
            <a:off x="1280461" y="3406445"/>
            <a:ext cx="126829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+mj-ea"/>
                <a:ea typeface="+mj-ea"/>
              </a:rPr>
              <a:t>시각적</a:t>
            </a:r>
            <a:endParaRPr lang="en-US" altLang="ko-KR" sz="20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r>
              <a:rPr lang="ko-KR" altLang="en-US" sz="2000" dirty="0">
                <a:solidFill>
                  <a:schemeClr val="bg1"/>
                </a:solidFill>
                <a:latin typeface="+mj-ea"/>
                <a:ea typeface="+mj-ea"/>
              </a:rPr>
              <a:t>경험 강화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6842643-317C-A5F5-3E60-CF11698A3039}"/>
              </a:ext>
            </a:extLst>
          </p:cNvPr>
          <p:cNvSpPr txBox="1"/>
          <p:nvPr/>
        </p:nvSpPr>
        <p:spPr>
          <a:xfrm>
            <a:off x="2915268" y="3395349"/>
            <a:ext cx="748339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교육적 활용 </a:t>
            </a:r>
            <a:r>
              <a:rPr lang="en-US" altLang="ko-KR" sz="2000" dirty="0"/>
              <a:t>:</a:t>
            </a:r>
          </a:p>
          <a:p>
            <a:endParaRPr lang="en-US" altLang="ko-KR" sz="800" dirty="0"/>
          </a:p>
          <a:p>
            <a:r>
              <a:rPr lang="ko-KR" altLang="en-US" sz="1400" dirty="0"/>
              <a:t>복잡한 과학적 개념</a:t>
            </a:r>
            <a:r>
              <a:rPr lang="en-US" altLang="ko-KR" sz="1400" dirty="0"/>
              <a:t>, </a:t>
            </a:r>
            <a:r>
              <a:rPr lang="ko-KR" altLang="en-US" sz="1400" dirty="0"/>
              <a:t>역사적 장면</a:t>
            </a:r>
            <a:r>
              <a:rPr lang="en-US" altLang="ko-KR" sz="1400" dirty="0"/>
              <a:t>, </a:t>
            </a:r>
            <a:r>
              <a:rPr lang="ko-KR" altLang="en-US" sz="1400" dirty="0"/>
              <a:t>생물학적 구조 등을 </a:t>
            </a:r>
            <a:r>
              <a:rPr lang="en-US" altLang="ko-KR" sz="1400" dirty="0"/>
              <a:t>3D</a:t>
            </a:r>
            <a:r>
              <a:rPr lang="ko-KR" altLang="en-US" sz="1400" dirty="0"/>
              <a:t>로 시각화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6A08D62-EBEB-41E1-FCAC-41EF43C82696}"/>
              </a:ext>
            </a:extLst>
          </p:cNvPr>
          <p:cNvSpPr/>
          <p:nvPr/>
        </p:nvSpPr>
        <p:spPr>
          <a:xfrm>
            <a:off x="1102293" y="4852982"/>
            <a:ext cx="1624634" cy="984534"/>
          </a:xfrm>
          <a:prstGeom prst="rect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0EFBF44-C158-B7D4-13CC-901FFBE6E165}"/>
              </a:ext>
            </a:extLst>
          </p:cNvPr>
          <p:cNvSpPr/>
          <p:nvPr/>
        </p:nvSpPr>
        <p:spPr>
          <a:xfrm>
            <a:off x="2740416" y="4852983"/>
            <a:ext cx="8388193" cy="98453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7907866-4D68-7EFC-DE5B-426635F20821}"/>
              </a:ext>
            </a:extLst>
          </p:cNvPr>
          <p:cNvSpPr txBox="1"/>
          <p:nvPr/>
        </p:nvSpPr>
        <p:spPr>
          <a:xfrm>
            <a:off x="1434025" y="4991306"/>
            <a:ext cx="9541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+mj-ea"/>
                <a:ea typeface="+mj-ea"/>
              </a:rPr>
              <a:t>접근성</a:t>
            </a:r>
            <a:endParaRPr lang="en-US" altLang="ko-KR" sz="20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r>
              <a:rPr lang="ko-KR" altLang="en-US" sz="2000" dirty="0">
                <a:solidFill>
                  <a:schemeClr val="bg1"/>
                </a:solidFill>
                <a:latin typeface="+mj-ea"/>
                <a:ea typeface="+mj-ea"/>
              </a:rPr>
              <a:t>향상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A884953-7CEE-05B2-ADF6-EEFD06DE43A7}"/>
              </a:ext>
            </a:extLst>
          </p:cNvPr>
          <p:cNvSpPr txBox="1"/>
          <p:nvPr/>
        </p:nvSpPr>
        <p:spPr>
          <a:xfrm>
            <a:off x="2869617" y="4914537"/>
            <a:ext cx="8258992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업무 효율성 향상 </a:t>
            </a:r>
            <a:r>
              <a:rPr lang="en-US" altLang="ko-KR" sz="2000" dirty="0"/>
              <a:t> :</a:t>
            </a:r>
          </a:p>
          <a:p>
            <a:endParaRPr lang="en-US" altLang="ko-KR" sz="800" dirty="0"/>
          </a:p>
          <a:p>
            <a:r>
              <a:rPr lang="ko-KR" altLang="en-US" sz="1400" dirty="0"/>
              <a:t>캐릭터 디자인</a:t>
            </a:r>
            <a:r>
              <a:rPr lang="en-US" altLang="ko-KR" sz="1400" dirty="0"/>
              <a:t>, </a:t>
            </a:r>
            <a:r>
              <a:rPr lang="ko-KR" altLang="en-US" sz="1400" dirty="0"/>
              <a:t>건축 모델링</a:t>
            </a:r>
            <a:r>
              <a:rPr lang="en-US" altLang="ko-KR" sz="1400" dirty="0"/>
              <a:t>, </a:t>
            </a:r>
            <a:r>
              <a:rPr lang="ko-KR" altLang="en-US" sz="1400" dirty="0"/>
              <a:t>산업 디자인 등 다양한 분야에서 초기 컨셉을 신속하게 </a:t>
            </a:r>
            <a:r>
              <a:rPr lang="en-US" altLang="ko-KR" sz="1400" dirty="0"/>
              <a:t>3D </a:t>
            </a:r>
            <a:r>
              <a:rPr lang="ko-KR" altLang="en-US" sz="1400" dirty="0"/>
              <a:t>모델로 전환하여 </a:t>
            </a:r>
            <a:endParaRPr lang="en-US" altLang="ko-KR" sz="1400" dirty="0"/>
          </a:p>
          <a:p>
            <a:r>
              <a:rPr lang="ko-KR" altLang="en-US" sz="1400" dirty="0"/>
              <a:t>보다 빠른 피드백과 반복 수정이 가능</a:t>
            </a: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CEE5DA0E-867E-4341-94FF-FF72A5165EB9}"/>
              </a:ext>
            </a:extLst>
          </p:cNvPr>
          <p:cNvSpPr/>
          <p:nvPr/>
        </p:nvSpPr>
        <p:spPr>
          <a:xfrm>
            <a:off x="363448" y="335362"/>
            <a:ext cx="1152086" cy="479503"/>
          </a:xfrm>
          <a:prstGeom prst="roundRect">
            <a:avLst>
              <a:gd name="adj" fmla="val 3609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44CA760-8BF9-4CE0-9BBE-6A1080D32964}"/>
              </a:ext>
            </a:extLst>
          </p:cNvPr>
          <p:cNvSpPr txBox="1"/>
          <p:nvPr/>
        </p:nvSpPr>
        <p:spPr>
          <a:xfrm>
            <a:off x="592377" y="375058"/>
            <a:ext cx="6942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spc="-150" dirty="0">
                <a:solidFill>
                  <a:schemeClr val="bg1"/>
                </a:solidFill>
              </a:rPr>
              <a:t>Part</a:t>
            </a:r>
            <a:r>
              <a:rPr lang="ko-KR" altLang="en-US" sz="2000" b="1" spc="-150" dirty="0">
                <a:solidFill>
                  <a:schemeClr val="bg1"/>
                </a:solidFill>
              </a:rPr>
              <a:t> </a:t>
            </a:r>
            <a:r>
              <a:rPr lang="en-US" altLang="ko-KR" sz="2000" b="1" spc="-150" dirty="0">
                <a:solidFill>
                  <a:schemeClr val="bg1"/>
                </a:solidFill>
              </a:rPr>
              <a:t>8</a:t>
            </a:r>
            <a:endParaRPr lang="ko-KR" altLang="en-US" sz="2000" b="1" spc="-150" dirty="0">
              <a:solidFill>
                <a:schemeClr val="bg1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F0B4052-F60E-4C52-B469-C7207AE152E1}"/>
              </a:ext>
            </a:extLst>
          </p:cNvPr>
          <p:cNvSpPr/>
          <p:nvPr/>
        </p:nvSpPr>
        <p:spPr>
          <a:xfrm>
            <a:off x="9913121" y="6400800"/>
            <a:ext cx="2278879" cy="457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05404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DCA9C09-084A-6E76-4DBF-A458121FEDA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2C3DE98-E9DC-B0B4-77D3-B616FF05B1F9}"/>
              </a:ext>
            </a:extLst>
          </p:cNvPr>
          <p:cNvCxnSpPr>
            <a:cxnSpLocks/>
          </p:cNvCxnSpPr>
          <p:nvPr/>
        </p:nvCxnSpPr>
        <p:spPr>
          <a:xfrm flipH="1">
            <a:off x="4889500" y="3429000"/>
            <a:ext cx="152400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3874F3DE-B72A-8C64-EE6B-5EF9AB78C5E9}"/>
              </a:ext>
            </a:extLst>
          </p:cNvPr>
          <p:cNvSpPr txBox="1"/>
          <p:nvPr/>
        </p:nvSpPr>
        <p:spPr>
          <a:xfrm flipH="1">
            <a:off x="454906" y="3075057"/>
            <a:ext cx="48409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/>
              <a:t>자체평가의견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94AE26-E3FF-29A5-8B7D-A65C869A8E69}"/>
              </a:ext>
            </a:extLst>
          </p:cNvPr>
          <p:cNvSpPr txBox="1"/>
          <p:nvPr/>
        </p:nvSpPr>
        <p:spPr>
          <a:xfrm>
            <a:off x="454906" y="4009886"/>
            <a:ext cx="41678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dirty="0" err="1">
                <a:latin typeface="Pretendard ExtraLight" panose="02000303000000020004" pitchFamily="50" charset="-127"/>
                <a:ea typeface="Pretendard ExtraLight" panose="02000303000000020004" pitchFamily="50" charset="-127"/>
                <a:cs typeface="Pretendard ExtraLight" panose="02000303000000020004" pitchFamily="50" charset="-127"/>
              </a:rPr>
              <a:t>ㄹㅇㅎㅇㅀㅇㄹ</a:t>
            </a:r>
            <a:endParaRPr lang="ko-KR" altLang="en-US" sz="1600" dirty="0">
              <a:latin typeface="Pretendard ExtraLight" panose="02000303000000020004" pitchFamily="50" charset="-127"/>
              <a:ea typeface="Pretendard ExtraLight" panose="02000303000000020004" pitchFamily="50" charset="-127"/>
              <a:cs typeface="Pretendard ExtraLight" panose="020003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88805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9F0FC4F5-EC45-29CD-6320-BBA01AE4F45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0BE0B2E8-6EED-02A4-D334-A477241D0FA3}"/>
              </a:ext>
            </a:extLst>
          </p:cNvPr>
          <p:cNvSpPr/>
          <p:nvPr/>
        </p:nvSpPr>
        <p:spPr>
          <a:xfrm>
            <a:off x="3876907" y="2920581"/>
            <a:ext cx="4438186" cy="10593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41A7F5-4BA9-765E-1807-7E93A431E5EF}"/>
              </a:ext>
            </a:extLst>
          </p:cNvPr>
          <p:cNvSpPr txBox="1"/>
          <p:nvPr/>
        </p:nvSpPr>
        <p:spPr>
          <a:xfrm>
            <a:off x="4893587" y="3107472"/>
            <a:ext cx="240482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dirty="0"/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38798595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래픽 21" descr="스프링클스와 같은 작은 줄로 채워진 원">
            <a:extLst>
              <a:ext uri="{FF2B5EF4-FFF2-40B4-BE49-F238E27FC236}">
                <a16:creationId xmlns:a16="http://schemas.microsoft.com/office/drawing/2014/main" id="{41710828-EC73-D543-F944-51324C00C6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467999" y="-1413534"/>
            <a:ext cx="3988575" cy="3988575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D1509161-0BC2-8A21-22DE-F9861A891D66}"/>
              </a:ext>
            </a:extLst>
          </p:cNvPr>
          <p:cNvSpPr/>
          <p:nvPr/>
        </p:nvSpPr>
        <p:spPr>
          <a:xfrm>
            <a:off x="363447" y="335362"/>
            <a:ext cx="5732553" cy="57894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E9D9AF3-E4EA-F976-6ECD-F94DB6D9E9D3}"/>
              </a:ext>
            </a:extLst>
          </p:cNvPr>
          <p:cNvSpPr txBox="1"/>
          <p:nvPr/>
        </p:nvSpPr>
        <p:spPr>
          <a:xfrm>
            <a:off x="469659" y="385528"/>
            <a:ext cx="6783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chemeClr val="bg1"/>
                </a:solidFill>
              </a:rPr>
              <a:t>목차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EC8B7FE-64DA-3101-FDC1-7EA9BB5FDAE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D1ECB9D-E48D-40AF-F16A-4D3E9CC9D55A}"/>
              </a:ext>
            </a:extLst>
          </p:cNvPr>
          <p:cNvSpPr txBox="1"/>
          <p:nvPr/>
        </p:nvSpPr>
        <p:spPr>
          <a:xfrm>
            <a:off x="1548642" y="2290868"/>
            <a:ext cx="3289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400" b="1" dirty="0"/>
              <a:t>1</a:t>
            </a:r>
            <a:endParaRPr lang="ko-KR" altLang="en-US" sz="24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BDA43A-4581-DBE0-FD7B-5C816476A353}"/>
              </a:ext>
            </a:extLst>
          </p:cNvPr>
          <p:cNvSpPr txBox="1"/>
          <p:nvPr/>
        </p:nvSpPr>
        <p:spPr>
          <a:xfrm>
            <a:off x="2611944" y="2290868"/>
            <a:ext cx="12618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/>
              <a:t>기획의도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7C7678-80F6-3924-C59D-E33E1CB898EE}"/>
              </a:ext>
            </a:extLst>
          </p:cNvPr>
          <p:cNvSpPr txBox="1"/>
          <p:nvPr/>
        </p:nvSpPr>
        <p:spPr>
          <a:xfrm>
            <a:off x="1537420" y="3461743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400" b="1" dirty="0"/>
              <a:t>3</a:t>
            </a:r>
            <a:endParaRPr lang="ko-KR" altLang="en-US" sz="24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2B0898-E275-82DD-B9C0-6286BB43A98F}"/>
              </a:ext>
            </a:extLst>
          </p:cNvPr>
          <p:cNvSpPr txBox="1"/>
          <p:nvPr/>
        </p:nvSpPr>
        <p:spPr>
          <a:xfrm>
            <a:off x="2611944" y="3461743"/>
            <a:ext cx="21307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/>
              <a:t>모델 및 라이센스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5F8CCE-B7ED-E5A8-CFF4-99CC36041BD1}"/>
              </a:ext>
            </a:extLst>
          </p:cNvPr>
          <p:cNvSpPr txBox="1"/>
          <p:nvPr/>
        </p:nvSpPr>
        <p:spPr>
          <a:xfrm>
            <a:off x="1537420" y="4632618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400" b="1" dirty="0"/>
              <a:t>5</a:t>
            </a:r>
            <a:endParaRPr lang="ko-KR" altLang="en-US" sz="24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D3EC72C-A8CE-5E15-6859-2C137438EB0E}"/>
              </a:ext>
            </a:extLst>
          </p:cNvPr>
          <p:cNvSpPr txBox="1"/>
          <p:nvPr/>
        </p:nvSpPr>
        <p:spPr>
          <a:xfrm>
            <a:off x="2611944" y="4632618"/>
            <a:ext cx="32383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/>
              <a:t>프로젝트 수행절차 및 방법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32C0309-AF1A-4D0F-2E02-EA7BA1E13B5F}"/>
              </a:ext>
            </a:extLst>
          </p:cNvPr>
          <p:cNvSpPr txBox="1"/>
          <p:nvPr/>
        </p:nvSpPr>
        <p:spPr>
          <a:xfrm>
            <a:off x="1537421" y="5829131"/>
            <a:ext cx="3401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400" b="1" dirty="0"/>
              <a:t>7</a:t>
            </a:r>
            <a:endParaRPr lang="ko-KR" altLang="en-US" sz="24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E380EC8-E2D3-F0BC-E54F-24FF3AA6642C}"/>
              </a:ext>
            </a:extLst>
          </p:cNvPr>
          <p:cNvSpPr txBox="1"/>
          <p:nvPr/>
        </p:nvSpPr>
        <p:spPr>
          <a:xfrm>
            <a:off x="2611944" y="5829131"/>
            <a:ext cx="18309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/>
              <a:t>프로젝트 결과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7576DF1-FC6E-2979-0360-4604751EE636}"/>
              </a:ext>
            </a:extLst>
          </p:cNvPr>
          <p:cNvSpPr txBox="1"/>
          <p:nvPr/>
        </p:nvSpPr>
        <p:spPr>
          <a:xfrm>
            <a:off x="1058842" y="559043"/>
            <a:ext cx="19078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a table of contents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50960BB-54E5-4DB8-B77B-D22F50275965}"/>
              </a:ext>
            </a:extLst>
          </p:cNvPr>
          <p:cNvSpPr txBox="1"/>
          <p:nvPr/>
        </p:nvSpPr>
        <p:spPr>
          <a:xfrm>
            <a:off x="1505360" y="2876251"/>
            <a:ext cx="3722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400" b="1" dirty="0"/>
              <a:t>2</a:t>
            </a:r>
            <a:endParaRPr lang="ko-KR" altLang="en-US" sz="240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E9EA8A3-EE19-462F-82D0-6D52E15D9162}"/>
              </a:ext>
            </a:extLst>
          </p:cNvPr>
          <p:cNvSpPr txBox="1"/>
          <p:nvPr/>
        </p:nvSpPr>
        <p:spPr>
          <a:xfrm>
            <a:off x="2611944" y="2876251"/>
            <a:ext cx="30299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/>
              <a:t>프로젝트  팀 구성 및 역할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488E485-4EAF-4ADA-8E08-B3AF59CBB3F0}"/>
              </a:ext>
            </a:extLst>
          </p:cNvPr>
          <p:cNvSpPr txBox="1"/>
          <p:nvPr/>
        </p:nvSpPr>
        <p:spPr>
          <a:xfrm>
            <a:off x="1537420" y="4047126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400" b="1" dirty="0"/>
              <a:t>4</a:t>
            </a:r>
            <a:endParaRPr lang="ko-KR" altLang="en-US" sz="2400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5AEE429-33BB-488A-90E6-2232EED0EDBB}"/>
              </a:ext>
            </a:extLst>
          </p:cNvPr>
          <p:cNvSpPr txBox="1"/>
          <p:nvPr/>
        </p:nvSpPr>
        <p:spPr>
          <a:xfrm>
            <a:off x="2611944" y="4047126"/>
            <a:ext cx="24000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/>
              <a:t>프로젝트 구조 설명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CD0D8DE-A9BE-4595-BC84-ABA334CD7B56}"/>
              </a:ext>
            </a:extLst>
          </p:cNvPr>
          <p:cNvSpPr txBox="1"/>
          <p:nvPr/>
        </p:nvSpPr>
        <p:spPr>
          <a:xfrm>
            <a:off x="1537420" y="5235093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400" b="1" dirty="0"/>
              <a:t>6</a:t>
            </a:r>
            <a:endParaRPr lang="ko-KR" altLang="en-US" sz="2400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4D9648E-CC81-43E5-B586-3EF5F88B71B6}"/>
              </a:ext>
            </a:extLst>
          </p:cNvPr>
          <p:cNvSpPr txBox="1"/>
          <p:nvPr/>
        </p:nvSpPr>
        <p:spPr>
          <a:xfrm>
            <a:off x="2611944" y="5235093"/>
            <a:ext cx="26997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/>
              <a:t>프로젝트 과정 및 진행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83EA74E-6A78-4406-BB1A-262C3A319F7F}"/>
              </a:ext>
            </a:extLst>
          </p:cNvPr>
          <p:cNvSpPr/>
          <p:nvPr/>
        </p:nvSpPr>
        <p:spPr>
          <a:xfrm>
            <a:off x="6096000" y="0"/>
            <a:ext cx="6096000" cy="3353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AAAB4A8-B322-4522-9BB9-87B30DD4E798}"/>
              </a:ext>
            </a:extLst>
          </p:cNvPr>
          <p:cNvSpPr/>
          <p:nvPr/>
        </p:nvSpPr>
        <p:spPr>
          <a:xfrm>
            <a:off x="6068286" y="273465"/>
            <a:ext cx="6123714" cy="65845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86628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25C5E306-7DE0-6306-6847-DB3CD2EC9E70}"/>
              </a:ext>
            </a:extLst>
          </p:cNvPr>
          <p:cNvSpPr/>
          <p:nvPr/>
        </p:nvSpPr>
        <p:spPr>
          <a:xfrm>
            <a:off x="363448" y="335362"/>
            <a:ext cx="1152086" cy="479503"/>
          </a:xfrm>
          <a:prstGeom prst="roundRect">
            <a:avLst>
              <a:gd name="adj" fmla="val 3609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E6D75F-5329-F9DB-9EDF-00D1B5BDEEE8}"/>
              </a:ext>
            </a:extLst>
          </p:cNvPr>
          <p:cNvSpPr txBox="1"/>
          <p:nvPr/>
        </p:nvSpPr>
        <p:spPr>
          <a:xfrm>
            <a:off x="1718718" y="335362"/>
            <a:ext cx="13388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150" dirty="0">
                <a:solidFill>
                  <a:schemeClr val="tx1">
                    <a:lumMod val="75000"/>
                  </a:schemeClr>
                </a:solidFill>
              </a:rPr>
              <a:t>기획의도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EC8A33-445F-9CB2-79E6-8435D60F471A}"/>
              </a:ext>
            </a:extLst>
          </p:cNvPr>
          <p:cNvSpPr txBox="1"/>
          <p:nvPr/>
        </p:nvSpPr>
        <p:spPr>
          <a:xfrm>
            <a:off x="566632" y="375058"/>
            <a:ext cx="7457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spc="-150" dirty="0">
                <a:solidFill>
                  <a:schemeClr val="bg1"/>
                </a:solidFill>
              </a:rPr>
              <a:t>Part</a:t>
            </a:r>
            <a:r>
              <a:rPr lang="ko-KR" altLang="en-US" sz="2000" b="1" spc="-150" dirty="0">
                <a:solidFill>
                  <a:schemeClr val="bg1"/>
                </a:solidFill>
              </a:rPr>
              <a:t> </a:t>
            </a:r>
            <a:r>
              <a:rPr lang="en-US" altLang="ko-KR" sz="2000" b="1" spc="-150" dirty="0">
                <a:solidFill>
                  <a:schemeClr val="bg1"/>
                </a:solidFill>
              </a:rPr>
              <a:t>1</a:t>
            </a:r>
            <a:endParaRPr lang="ko-KR" altLang="en-US" sz="2000" b="1" spc="-150" dirty="0">
              <a:solidFill>
                <a:schemeClr val="bg1"/>
              </a:solidFill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3757F41D-008B-D6D2-2273-16FA66D5349B}"/>
              </a:ext>
            </a:extLst>
          </p:cNvPr>
          <p:cNvSpPr/>
          <p:nvPr/>
        </p:nvSpPr>
        <p:spPr>
          <a:xfrm>
            <a:off x="2416322" y="1962615"/>
            <a:ext cx="2780148" cy="278014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사진과 그래픽</a:t>
            </a: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9F1EABFD-5A07-4728-D709-00E97F2B7335}"/>
              </a:ext>
            </a:extLst>
          </p:cNvPr>
          <p:cNvSpPr/>
          <p:nvPr/>
        </p:nvSpPr>
        <p:spPr>
          <a:xfrm>
            <a:off x="6995530" y="1962615"/>
            <a:ext cx="2780148" cy="278014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AII </a:t>
            </a:r>
            <a:r>
              <a:rPr lang="ko-KR" altLang="en-US" dirty="0">
                <a:solidFill>
                  <a:schemeClr val="tx1"/>
                </a:solidFill>
              </a:rPr>
              <a:t>기술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F6F592A-A5D6-D536-2C7C-BEFEFCDE8135}"/>
              </a:ext>
            </a:extLst>
          </p:cNvPr>
          <p:cNvSpPr txBox="1"/>
          <p:nvPr/>
        </p:nvSpPr>
        <p:spPr>
          <a:xfrm>
            <a:off x="1617755" y="5244459"/>
            <a:ext cx="4377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2D</a:t>
            </a:r>
            <a:r>
              <a:rPr lang="ko-KR" altLang="en-US" dirty="0"/>
              <a:t>이미지로부터 </a:t>
            </a:r>
            <a:r>
              <a:rPr lang="en-US" altLang="ko-KR" dirty="0"/>
              <a:t>3D</a:t>
            </a:r>
            <a:r>
              <a:rPr lang="ko-KR" altLang="en-US" dirty="0"/>
              <a:t>모델을 생성하여 </a:t>
            </a:r>
            <a:endParaRPr lang="en-US" altLang="ko-KR" dirty="0"/>
          </a:p>
          <a:p>
            <a:pPr algn="ctr"/>
            <a:r>
              <a:rPr lang="ko-KR" altLang="en-US" dirty="0"/>
              <a:t>사진과 그래픽 자료의 활용 가능성을 탐구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3CF8A90-B63D-DA3C-A6E1-77C323A4383E}"/>
              </a:ext>
            </a:extLst>
          </p:cNvPr>
          <p:cNvSpPr txBox="1"/>
          <p:nvPr/>
        </p:nvSpPr>
        <p:spPr>
          <a:xfrm>
            <a:off x="6588888" y="5244459"/>
            <a:ext cx="35934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AI </a:t>
            </a:r>
            <a:r>
              <a:rPr lang="ko-KR" altLang="en-US" dirty="0"/>
              <a:t>기술을 활용하여 저비용 고효율 </a:t>
            </a:r>
            <a:r>
              <a:rPr lang="en-US" altLang="ko-KR" dirty="0"/>
              <a:t>3D </a:t>
            </a:r>
            <a:r>
              <a:rPr lang="ko-KR" altLang="en-US" dirty="0"/>
              <a:t>모델 생성 방법을 개발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1942931-046B-40A1-BD23-8843D836068F}"/>
              </a:ext>
            </a:extLst>
          </p:cNvPr>
          <p:cNvSpPr/>
          <p:nvPr/>
        </p:nvSpPr>
        <p:spPr>
          <a:xfrm>
            <a:off x="9913121" y="6384022"/>
            <a:ext cx="2278879" cy="457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96683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25C5E306-7DE0-6306-6847-DB3CD2EC9E70}"/>
              </a:ext>
            </a:extLst>
          </p:cNvPr>
          <p:cNvSpPr/>
          <p:nvPr/>
        </p:nvSpPr>
        <p:spPr>
          <a:xfrm>
            <a:off x="363448" y="335362"/>
            <a:ext cx="1152086" cy="479503"/>
          </a:xfrm>
          <a:prstGeom prst="roundRect">
            <a:avLst>
              <a:gd name="adj" fmla="val 3609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E6D75F-5329-F9DB-9EDF-00D1B5BDEEE8}"/>
              </a:ext>
            </a:extLst>
          </p:cNvPr>
          <p:cNvSpPr txBox="1"/>
          <p:nvPr/>
        </p:nvSpPr>
        <p:spPr>
          <a:xfrm>
            <a:off x="1718718" y="335362"/>
            <a:ext cx="32688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150" dirty="0">
                <a:solidFill>
                  <a:schemeClr val="tx1">
                    <a:lumMod val="75000"/>
                  </a:schemeClr>
                </a:solidFill>
              </a:rPr>
              <a:t>프로젝트 팀 구성 및 역할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EC8A33-445F-9CB2-79E6-8435D60F471A}"/>
              </a:ext>
            </a:extLst>
          </p:cNvPr>
          <p:cNvSpPr txBox="1"/>
          <p:nvPr/>
        </p:nvSpPr>
        <p:spPr>
          <a:xfrm>
            <a:off x="592376" y="375058"/>
            <a:ext cx="6942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spc="-150" dirty="0">
                <a:solidFill>
                  <a:schemeClr val="bg1"/>
                </a:solidFill>
              </a:rPr>
              <a:t>Part</a:t>
            </a:r>
            <a:r>
              <a:rPr lang="ko-KR" altLang="en-US" sz="2000" b="1" spc="-150" dirty="0">
                <a:solidFill>
                  <a:schemeClr val="bg1"/>
                </a:solidFill>
              </a:rPr>
              <a:t> </a:t>
            </a:r>
            <a:r>
              <a:rPr lang="en-US" altLang="ko-KR" sz="2000" b="1" spc="-150" dirty="0">
                <a:solidFill>
                  <a:schemeClr val="bg1"/>
                </a:solidFill>
              </a:rPr>
              <a:t>2</a:t>
            </a:r>
            <a:endParaRPr lang="ko-KR" altLang="en-US" sz="2000" b="1" spc="-150" dirty="0">
              <a:solidFill>
                <a:schemeClr val="bg1"/>
              </a:solidFill>
            </a:endParaRPr>
          </a:p>
        </p:txBody>
      </p:sp>
      <p:graphicFrame>
        <p:nvGraphicFramePr>
          <p:cNvPr id="3" name="표 7">
            <a:extLst>
              <a:ext uri="{FF2B5EF4-FFF2-40B4-BE49-F238E27FC236}">
                <a16:creationId xmlns:a16="http://schemas.microsoft.com/office/drawing/2014/main" id="{F97E516F-FB56-5AC5-1C84-5CF063E1F7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9631991"/>
              </p:ext>
            </p:extLst>
          </p:nvPr>
        </p:nvGraphicFramePr>
        <p:xfrm>
          <a:off x="811715" y="1696740"/>
          <a:ext cx="10568570" cy="37293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90129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7778441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7007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>
                          <a:solidFill>
                            <a:schemeClr val="bg1"/>
                          </a:solidFill>
                        </a:rPr>
                        <a:t>훈련생</a:t>
                      </a:r>
                    </a:p>
                  </a:txBody>
                  <a:tcPr anchor="ctr">
                    <a:lnL w="12700" cmpd="sng">
                      <a:noFill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>
                          <a:solidFill>
                            <a:schemeClr val="bg1"/>
                          </a:solidFill>
                        </a:rPr>
                        <a:t>담당업무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10095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서영우</a:t>
                      </a:r>
                    </a:p>
                  </a:txBody>
                  <a:tcPr anchor="ctr">
                    <a:lnL w="12700" cmpd="sng">
                      <a:noFill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800" dirty="0">
                        <a:solidFill>
                          <a:schemeClr val="tx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10095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 err="1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김신미</a:t>
                      </a:r>
                      <a:endParaRPr lang="ko-KR" altLang="en-US" sz="2800" dirty="0">
                        <a:solidFill>
                          <a:schemeClr val="tx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800" dirty="0">
                        <a:solidFill>
                          <a:schemeClr val="tx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1126794"/>
                  </a:ext>
                </a:extLst>
              </a:tr>
              <a:tr h="10095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윤성민</a:t>
                      </a:r>
                    </a:p>
                  </a:txBody>
                  <a:tcPr anchor="ctr">
                    <a:lnL w="12700" cmpd="sng">
                      <a:noFill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800" dirty="0">
                        <a:solidFill>
                          <a:schemeClr val="tx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123775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F0933B73-6E6E-3593-EF89-9B4C792F7147}"/>
              </a:ext>
            </a:extLst>
          </p:cNvPr>
          <p:cNvSpPr txBox="1"/>
          <p:nvPr/>
        </p:nvSpPr>
        <p:spPr>
          <a:xfrm>
            <a:off x="3755455" y="2587082"/>
            <a:ext cx="25442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데이터 정제 및 정규화</a:t>
            </a:r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모델 구현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28A98DB-9D68-3790-5CC4-920F586475F9}"/>
              </a:ext>
            </a:extLst>
          </p:cNvPr>
          <p:cNvSpPr txBox="1"/>
          <p:nvPr/>
        </p:nvSpPr>
        <p:spPr>
          <a:xfrm>
            <a:off x="3755452" y="3585766"/>
            <a:ext cx="20297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외부 데이터 수집</a:t>
            </a:r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웹 플랫폼 구현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83D346-8233-FCB2-7DE6-602EB6B5CC43}"/>
              </a:ext>
            </a:extLst>
          </p:cNvPr>
          <p:cNvSpPr txBox="1"/>
          <p:nvPr/>
        </p:nvSpPr>
        <p:spPr>
          <a:xfrm>
            <a:off x="3755453" y="4606753"/>
            <a:ext cx="17459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데이터 수집</a:t>
            </a:r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프로젝트 기획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9CA22BD-DD4B-4640-B16D-9FA77D30D15A}"/>
              </a:ext>
            </a:extLst>
          </p:cNvPr>
          <p:cNvSpPr/>
          <p:nvPr/>
        </p:nvSpPr>
        <p:spPr>
          <a:xfrm>
            <a:off x="9913121" y="6384022"/>
            <a:ext cx="2278879" cy="457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02469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25C5E306-7DE0-6306-6847-DB3CD2EC9E70}"/>
              </a:ext>
            </a:extLst>
          </p:cNvPr>
          <p:cNvSpPr/>
          <p:nvPr/>
        </p:nvSpPr>
        <p:spPr>
          <a:xfrm>
            <a:off x="363448" y="335362"/>
            <a:ext cx="1152086" cy="479503"/>
          </a:xfrm>
          <a:prstGeom prst="roundRect">
            <a:avLst>
              <a:gd name="adj" fmla="val 3609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E6D75F-5329-F9DB-9EDF-00D1B5BDEEE8}"/>
              </a:ext>
            </a:extLst>
          </p:cNvPr>
          <p:cNvSpPr txBox="1"/>
          <p:nvPr/>
        </p:nvSpPr>
        <p:spPr>
          <a:xfrm>
            <a:off x="1718718" y="335362"/>
            <a:ext cx="23038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150" dirty="0">
                <a:solidFill>
                  <a:schemeClr val="tx1">
                    <a:lumMod val="75000"/>
                  </a:schemeClr>
                </a:solidFill>
              </a:rPr>
              <a:t>모델 및 라이센스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EC8A33-445F-9CB2-79E6-8435D60F471A}"/>
              </a:ext>
            </a:extLst>
          </p:cNvPr>
          <p:cNvSpPr txBox="1"/>
          <p:nvPr/>
        </p:nvSpPr>
        <p:spPr>
          <a:xfrm>
            <a:off x="544991" y="375058"/>
            <a:ext cx="7889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spc="-150" dirty="0">
                <a:solidFill>
                  <a:schemeClr val="bg1"/>
                </a:solidFill>
              </a:rPr>
              <a:t>Part</a:t>
            </a:r>
            <a:r>
              <a:rPr lang="ko-KR" altLang="en-US" sz="2000" b="1" spc="-150" dirty="0">
                <a:solidFill>
                  <a:schemeClr val="bg1"/>
                </a:solidFill>
              </a:rPr>
              <a:t> </a:t>
            </a:r>
            <a:r>
              <a:rPr lang="en-US" altLang="ko-KR" sz="2000" b="1" spc="-150" dirty="0">
                <a:solidFill>
                  <a:schemeClr val="bg1"/>
                </a:solidFill>
              </a:rPr>
              <a:t>3</a:t>
            </a:r>
            <a:endParaRPr lang="ko-KR" altLang="en-US" sz="2000" b="1" spc="-150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F6F592A-A5D6-D536-2C7C-BEFEFCDE8135}"/>
              </a:ext>
            </a:extLst>
          </p:cNvPr>
          <p:cNvSpPr txBox="1"/>
          <p:nvPr/>
        </p:nvSpPr>
        <p:spPr>
          <a:xfrm>
            <a:off x="566632" y="5493554"/>
            <a:ext cx="52096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/>
              <a:t>1</a:t>
            </a:r>
            <a:r>
              <a:rPr lang="ko-KR" altLang="en-US" sz="2000" b="1" dirty="0"/>
              <a:t>장의 </a:t>
            </a:r>
            <a:r>
              <a:rPr lang="en-US" altLang="ko-KR" sz="2000" b="1" dirty="0"/>
              <a:t>2D </a:t>
            </a:r>
            <a:r>
              <a:rPr lang="ko-KR" altLang="en-US" sz="2000" b="1" dirty="0"/>
              <a:t>이미지로부터 </a:t>
            </a:r>
            <a:r>
              <a:rPr lang="en-US" altLang="ko-KR" sz="2000" b="1" dirty="0"/>
              <a:t>6</a:t>
            </a:r>
            <a:r>
              <a:rPr lang="ko-KR" altLang="en-US" sz="2000" b="1" dirty="0"/>
              <a:t>장의 다른 각도에서 본 이미지를 생성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EEE58553-7F92-002C-99C8-DC73258C84C7}"/>
              </a:ext>
            </a:extLst>
          </p:cNvPr>
          <p:cNvSpPr/>
          <p:nvPr/>
        </p:nvSpPr>
        <p:spPr>
          <a:xfrm>
            <a:off x="566632" y="1605776"/>
            <a:ext cx="5209700" cy="3401121"/>
          </a:xfrm>
          <a:prstGeom prst="roundRect">
            <a:avLst>
              <a:gd name="adj" fmla="val 7815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tx1"/>
                </a:solidFill>
              </a:rPr>
              <a:t>ZERO123++</a:t>
            </a: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7BA2D9A2-0444-14EB-71E1-02AE176B562A}"/>
              </a:ext>
            </a:extLst>
          </p:cNvPr>
          <p:cNvSpPr/>
          <p:nvPr/>
        </p:nvSpPr>
        <p:spPr>
          <a:xfrm>
            <a:off x="6415668" y="1605775"/>
            <a:ext cx="5209700" cy="3401121"/>
          </a:xfrm>
          <a:prstGeom prst="roundRect">
            <a:avLst>
              <a:gd name="adj" fmla="val 7815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tx1"/>
                </a:solidFill>
              </a:rPr>
              <a:t>DUSt3r</a:t>
            </a: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72AE82B-FE47-B3D6-1EF5-453A2B0D7532}"/>
              </a:ext>
            </a:extLst>
          </p:cNvPr>
          <p:cNvSpPr txBox="1"/>
          <p:nvPr/>
        </p:nvSpPr>
        <p:spPr>
          <a:xfrm>
            <a:off x="6415668" y="5493554"/>
            <a:ext cx="52096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/>
              <a:t>생성된 </a:t>
            </a:r>
            <a:r>
              <a:rPr lang="en-US" altLang="ko-KR" sz="2000" b="1" dirty="0"/>
              <a:t>6</a:t>
            </a:r>
            <a:r>
              <a:rPr lang="ko-KR" altLang="en-US" sz="2000" b="1" dirty="0"/>
              <a:t>장의 이미지를 이용하여 </a:t>
            </a:r>
            <a:r>
              <a:rPr lang="en-US" altLang="ko-KR" sz="2000" b="1" dirty="0"/>
              <a:t>3D </a:t>
            </a:r>
            <a:r>
              <a:rPr lang="ko-KR" altLang="en-US" sz="2000" b="1" dirty="0"/>
              <a:t>모델을 생성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AFA3E2D-C03D-4087-ABD5-AA63D89A01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192" y="3176535"/>
            <a:ext cx="1168783" cy="10879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D36B019-5254-4C7C-BD79-099E843B4D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1998" y="3044241"/>
            <a:ext cx="2247814" cy="144726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2" name="화살표: 아래쪽 11">
            <a:extLst>
              <a:ext uri="{FF2B5EF4-FFF2-40B4-BE49-F238E27FC236}">
                <a16:creationId xmlns:a16="http://schemas.microsoft.com/office/drawing/2014/main" id="{18023A22-05B1-4C92-98AF-805959897E8C}"/>
              </a:ext>
            </a:extLst>
          </p:cNvPr>
          <p:cNvSpPr/>
          <p:nvPr/>
        </p:nvSpPr>
        <p:spPr>
          <a:xfrm rot="16200000">
            <a:off x="2445986" y="3549684"/>
            <a:ext cx="94739" cy="341641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F8B6D1D-0E38-4F05-AA28-E4151E35F0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5178" y="2843750"/>
            <a:ext cx="2430675" cy="197973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7C3AC419-3F87-4F1E-987F-F9DFB9D090EF}"/>
              </a:ext>
            </a:extLst>
          </p:cNvPr>
          <p:cNvSpPr/>
          <p:nvPr/>
        </p:nvSpPr>
        <p:spPr>
          <a:xfrm>
            <a:off x="9913121" y="6384022"/>
            <a:ext cx="2278879" cy="457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13090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7120DA48-A20E-4E82-A2E0-77902AFC9295}"/>
              </a:ext>
            </a:extLst>
          </p:cNvPr>
          <p:cNvSpPr/>
          <p:nvPr/>
        </p:nvSpPr>
        <p:spPr>
          <a:xfrm>
            <a:off x="4018436" y="909095"/>
            <a:ext cx="4072961" cy="561354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54F2E87A-47AD-4D4D-ACC7-E97579222D6F}"/>
              </a:ext>
            </a:extLst>
          </p:cNvPr>
          <p:cNvSpPr/>
          <p:nvPr/>
        </p:nvSpPr>
        <p:spPr>
          <a:xfrm>
            <a:off x="8739933" y="3334229"/>
            <a:ext cx="2674380" cy="1155255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25C5E306-7DE0-6306-6847-DB3CD2EC9E70}"/>
              </a:ext>
            </a:extLst>
          </p:cNvPr>
          <p:cNvSpPr/>
          <p:nvPr/>
        </p:nvSpPr>
        <p:spPr>
          <a:xfrm>
            <a:off x="363448" y="335362"/>
            <a:ext cx="1152086" cy="479503"/>
          </a:xfrm>
          <a:prstGeom prst="roundRect">
            <a:avLst>
              <a:gd name="adj" fmla="val 3609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E6D75F-5329-F9DB-9EDF-00D1B5BDEEE8}"/>
              </a:ext>
            </a:extLst>
          </p:cNvPr>
          <p:cNvSpPr txBox="1"/>
          <p:nvPr/>
        </p:nvSpPr>
        <p:spPr>
          <a:xfrm>
            <a:off x="1718718" y="335362"/>
            <a:ext cx="25923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150" dirty="0">
                <a:solidFill>
                  <a:schemeClr val="tx1">
                    <a:lumMod val="75000"/>
                  </a:schemeClr>
                </a:solidFill>
              </a:rPr>
              <a:t>프로젝트 구조 설명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EC8A33-445F-9CB2-79E6-8435D60F471A}"/>
              </a:ext>
            </a:extLst>
          </p:cNvPr>
          <p:cNvSpPr txBox="1"/>
          <p:nvPr/>
        </p:nvSpPr>
        <p:spPr>
          <a:xfrm>
            <a:off x="592378" y="375058"/>
            <a:ext cx="6942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spc="-150" dirty="0">
                <a:solidFill>
                  <a:schemeClr val="bg1"/>
                </a:solidFill>
              </a:rPr>
              <a:t>Part</a:t>
            </a:r>
            <a:r>
              <a:rPr lang="ko-KR" altLang="en-US" sz="2000" b="1" spc="-150" dirty="0">
                <a:solidFill>
                  <a:schemeClr val="bg1"/>
                </a:solidFill>
              </a:rPr>
              <a:t> </a:t>
            </a:r>
            <a:r>
              <a:rPr lang="en-US" altLang="ko-KR" sz="2000" b="1" spc="-150" dirty="0">
                <a:solidFill>
                  <a:schemeClr val="bg1"/>
                </a:solidFill>
              </a:rPr>
              <a:t>4</a:t>
            </a:r>
            <a:endParaRPr lang="ko-KR" altLang="en-US" sz="2000" b="1" spc="-150" dirty="0">
              <a:solidFill>
                <a:schemeClr val="bg1"/>
              </a:solidFill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22A57E29-A1BC-C046-A923-9F5692D06098}"/>
              </a:ext>
            </a:extLst>
          </p:cNvPr>
          <p:cNvSpPr/>
          <p:nvPr/>
        </p:nvSpPr>
        <p:spPr>
          <a:xfrm>
            <a:off x="721774" y="1460811"/>
            <a:ext cx="2750304" cy="115525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60239D0E-10F8-38E2-D121-FBA9DEE1CE54}"/>
              </a:ext>
            </a:extLst>
          </p:cNvPr>
          <p:cNvSpPr/>
          <p:nvPr/>
        </p:nvSpPr>
        <p:spPr>
          <a:xfrm>
            <a:off x="8739933" y="1460811"/>
            <a:ext cx="2653829" cy="115525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11296DFD-80B7-B517-6EFB-B5678FE27D98}"/>
              </a:ext>
            </a:extLst>
          </p:cNvPr>
          <p:cNvSpPr/>
          <p:nvPr/>
        </p:nvSpPr>
        <p:spPr>
          <a:xfrm>
            <a:off x="5131419" y="1460809"/>
            <a:ext cx="1929161" cy="115525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서버에서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이미지 처리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307FB8CD-4C19-E913-3368-BADA2E48B288}"/>
              </a:ext>
            </a:extLst>
          </p:cNvPr>
          <p:cNvSpPr/>
          <p:nvPr/>
        </p:nvSpPr>
        <p:spPr>
          <a:xfrm>
            <a:off x="874814" y="1784194"/>
            <a:ext cx="2495085" cy="50180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FC0982D6-23CD-0909-7492-094CC42E4AEF}"/>
              </a:ext>
            </a:extLst>
          </p:cNvPr>
          <p:cNvSpPr/>
          <p:nvPr/>
        </p:nvSpPr>
        <p:spPr>
          <a:xfrm>
            <a:off x="8822215" y="1784194"/>
            <a:ext cx="2495085" cy="50180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D2E6A05-8A50-08E6-D4C0-03D751572402}"/>
              </a:ext>
            </a:extLst>
          </p:cNvPr>
          <p:cNvSpPr txBox="1"/>
          <p:nvPr/>
        </p:nvSpPr>
        <p:spPr>
          <a:xfrm>
            <a:off x="766434" y="1872916"/>
            <a:ext cx="2736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웹에 </a:t>
            </a:r>
            <a:r>
              <a:rPr lang="en-US" altLang="ko-KR" b="1" dirty="0"/>
              <a:t>2D </a:t>
            </a:r>
            <a:r>
              <a:rPr lang="ko-KR" altLang="en-US" b="1" dirty="0"/>
              <a:t>이미지 업로드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6A70E52-FD1B-917F-A544-2C99FE03930B}"/>
              </a:ext>
            </a:extLst>
          </p:cNvPr>
          <p:cNvSpPr txBox="1"/>
          <p:nvPr/>
        </p:nvSpPr>
        <p:spPr>
          <a:xfrm>
            <a:off x="8932268" y="1844853"/>
            <a:ext cx="2274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/>
              <a:t>웹 상에 </a:t>
            </a:r>
            <a:r>
              <a:rPr lang="en-US" altLang="ko-KR" b="1" dirty="0"/>
              <a:t>3D </a:t>
            </a:r>
            <a:r>
              <a:rPr lang="ko-KR" altLang="en-US" b="1" dirty="0"/>
              <a:t>파일 생성</a:t>
            </a: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2D25EBF-1B12-0C76-C124-5CD134CC27F7}"/>
              </a:ext>
            </a:extLst>
          </p:cNvPr>
          <p:cNvCxnSpPr>
            <a:cxnSpLocks/>
          </p:cNvCxnSpPr>
          <p:nvPr/>
        </p:nvCxnSpPr>
        <p:spPr>
          <a:xfrm>
            <a:off x="3434576" y="2013478"/>
            <a:ext cx="195146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96F79CBB-ED09-2BD1-0994-EFD9B9A71B03}"/>
              </a:ext>
            </a:extLst>
          </p:cNvPr>
          <p:cNvCxnSpPr>
            <a:cxnSpLocks/>
          </p:cNvCxnSpPr>
          <p:nvPr/>
        </p:nvCxnSpPr>
        <p:spPr>
          <a:xfrm>
            <a:off x="6859959" y="2035780"/>
            <a:ext cx="195146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403FF2AD-9E76-4796-B522-37AF5531F1AB}"/>
              </a:ext>
            </a:extLst>
          </p:cNvPr>
          <p:cNvSpPr/>
          <p:nvPr/>
        </p:nvSpPr>
        <p:spPr>
          <a:xfrm>
            <a:off x="4419280" y="3585516"/>
            <a:ext cx="1377688" cy="115525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2D </a:t>
            </a:r>
            <a:r>
              <a:rPr lang="ko-KR" altLang="en-US" dirty="0">
                <a:solidFill>
                  <a:schemeClr val="tx1"/>
                </a:solidFill>
              </a:rPr>
              <a:t>이미지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입력</a:t>
            </a: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69A070FD-8736-4286-A735-78B0FA59D008}"/>
              </a:ext>
            </a:extLst>
          </p:cNvPr>
          <p:cNvSpPr/>
          <p:nvPr/>
        </p:nvSpPr>
        <p:spPr>
          <a:xfrm>
            <a:off x="6369556" y="3585516"/>
            <a:ext cx="1377689" cy="115525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3D</a:t>
            </a:r>
            <a:r>
              <a:rPr lang="ko-KR" altLang="en-US" dirty="0">
                <a:solidFill>
                  <a:schemeClr val="tx1"/>
                </a:solidFill>
              </a:rPr>
              <a:t>화된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객체 출력</a:t>
            </a: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967D3531-8234-4415-95E1-03EDDE26D6CF}"/>
              </a:ext>
            </a:extLst>
          </p:cNvPr>
          <p:cNvSpPr/>
          <p:nvPr/>
        </p:nvSpPr>
        <p:spPr>
          <a:xfrm>
            <a:off x="3369899" y="5331904"/>
            <a:ext cx="2103120" cy="115525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Zero123++</a:t>
            </a:r>
          </a:p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(2D </a:t>
            </a:r>
            <a:r>
              <a:rPr lang="ko-KR" altLang="en-US" sz="1400" dirty="0">
                <a:solidFill>
                  <a:schemeClr val="tx1"/>
                </a:solidFill>
              </a:rPr>
              <a:t>이미지 </a:t>
            </a:r>
            <a:r>
              <a:rPr lang="ko-KR" altLang="en-US" sz="1400" dirty="0" err="1">
                <a:solidFill>
                  <a:schemeClr val="tx1"/>
                </a:solidFill>
              </a:rPr>
              <a:t>한장을</a:t>
            </a:r>
            <a:r>
              <a:rPr lang="ko-KR" altLang="en-US" sz="1400" dirty="0">
                <a:solidFill>
                  <a:schemeClr val="tx1"/>
                </a:solidFill>
              </a:rPr>
              <a:t> </a:t>
            </a:r>
            <a:r>
              <a:rPr lang="en-US" altLang="ko-KR" sz="1400" dirty="0">
                <a:solidFill>
                  <a:schemeClr val="tx1"/>
                </a:solidFill>
              </a:rPr>
              <a:t>6</a:t>
            </a:r>
            <a:r>
              <a:rPr lang="ko-KR" altLang="en-US" sz="1400" dirty="0">
                <a:solidFill>
                  <a:schemeClr val="tx1"/>
                </a:solidFill>
              </a:rPr>
              <a:t>개 시점에 대한 이미지화</a:t>
            </a:r>
            <a:r>
              <a:rPr lang="en-US" altLang="ko-KR" sz="1400" dirty="0">
                <a:solidFill>
                  <a:schemeClr val="tx1"/>
                </a:solidFill>
              </a:rPr>
              <a:t>)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B4C32CDF-44E5-4078-8B14-885B5C0195CB}"/>
              </a:ext>
            </a:extLst>
          </p:cNvPr>
          <p:cNvSpPr/>
          <p:nvPr/>
        </p:nvSpPr>
        <p:spPr>
          <a:xfrm>
            <a:off x="6697863" y="5331904"/>
            <a:ext cx="2103122" cy="115525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Dust3r</a:t>
            </a:r>
          </a:p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(6</a:t>
            </a:r>
            <a:r>
              <a:rPr lang="ko-KR" altLang="en-US" sz="1400" dirty="0">
                <a:solidFill>
                  <a:schemeClr val="tx1"/>
                </a:solidFill>
              </a:rPr>
              <a:t>개 시점의 </a:t>
            </a:r>
            <a:r>
              <a:rPr lang="en-US" altLang="ko-KR" sz="1400" dirty="0">
                <a:solidFill>
                  <a:schemeClr val="tx1"/>
                </a:solidFill>
              </a:rPr>
              <a:t>2D </a:t>
            </a:r>
            <a:r>
              <a:rPr lang="ko-KR" altLang="en-US" sz="1400" dirty="0">
                <a:solidFill>
                  <a:schemeClr val="tx1"/>
                </a:solidFill>
              </a:rPr>
              <a:t>이미지를 바탕으로 </a:t>
            </a:r>
            <a:r>
              <a:rPr lang="en-US" altLang="ko-KR" sz="1400" dirty="0">
                <a:solidFill>
                  <a:schemeClr val="tx1"/>
                </a:solidFill>
              </a:rPr>
              <a:t>1</a:t>
            </a:r>
            <a:r>
              <a:rPr lang="ko-KR" altLang="en-US" sz="1400" dirty="0">
                <a:solidFill>
                  <a:schemeClr val="tx1"/>
                </a:solidFill>
              </a:rPr>
              <a:t>개의 </a:t>
            </a:r>
            <a:r>
              <a:rPr lang="en-US" altLang="ko-KR" sz="1400" dirty="0">
                <a:solidFill>
                  <a:schemeClr val="tx1"/>
                </a:solidFill>
              </a:rPr>
              <a:t>3D </a:t>
            </a:r>
            <a:r>
              <a:rPr lang="ko-KR" altLang="en-US" sz="1400" dirty="0">
                <a:solidFill>
                  <a:schemeClr val="tx1"/>
                </a:solidFill>
              </a:rPr>
              <a:t>객체 생성</a:t>
            </a:r>
            <a:r>
              <a:rPr lang="en-US" altLang="ko-KR" sz="1400" dirty="0">
                <a:solidFill>
                  <a:schemeClr val="tx1"/>
                </a:solidFill>
              </a:rPr>
              <a:t>)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86A10717-8474-446E-92B8-4DACF8D2AD40}"/>
              </a:ext>
            </a:extLst>
          </p:cNvPr>
          <p:cNvCxnSpPr>
            <a:cxnSpLocks/>
          </p:cNvCxnSpPr>
          <p:nvPr/>
        </p:nvCxnSpPr>
        <p:spPr>
          <a:xfrm>
            <a:off x="5386039" y="2802939"/>
            <a:ext cx="0" cy="5312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6813A9CA-4B29-44CC-9AED-6849972343C3}"/>
              </a:ext>
            </a:extLst>
          </p:cNvPr>
          <p:cNvCxnSpPr>
            <a:cxnSpLocks/>
          </p:cNvCxnSpPr>
          <p:nvPr/>
        </p:nvCxnSpPr>
        <p:spPr>
          <a:xfrm flipV="1">
            <a:off x="6697863" y="2819744"/>
            <a:ext cx="0" cy="5144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생각 풍선: 구름 모양 38">
            <a:extLst>
              <a:ext uri="{FF2B5EF4-FFF2-40B4-BE49-F238E27FC236}">
                <a16:creationId xmlns:a16="http://schemas.microsoft.com/office/drawing/2014/main" id="{59F691C2-8246-4B5C-9320-20EFBE70888E}"/>
              </a:ext>
            </a:extLst>
          </p:cNvPr>
          <p:cNvSpPr/>
          <p:nvPr/>
        </p:nvSpPr>
        <p:spPr>
          <a:xfrm>
            <a:off x="3451528" y="2319311"/>
            <a:ext cx="1561721" cy="503995"/>
          </a:xfrm>
          <a:prstGeom prst="cloudCallout">
            <a:avLst>
              <a:gd name="adj1" fmla="val 59991"/>
              <a:gd name="adj2" fmla="val -68818"/>
            </a:avLst>
          </a:prstGeom>
          <a:solidFill>
            <a:schemeClr val="bg2">
              <a:lumMod val="60000"/>
              <a:lumOff val="4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사용자 영역</a:t>
            </a:r>
          </a:p>
        </p:txBody>
      </p:sp>
      <p:sp>
        <p:nvSpPr>
          <p:cNvPr id="40" name="생각 풍선: 구름 모양 39">
            <a:extLst>
              <a:ext uri="{FF2B5EF4-FFF2-40B4-BE49-F238E27FC236}">
                <a16:creationId xmlns:a16="http://schemas.microsoft.com/office/drawing/2014/main" id="{DFE28C8D-2E3F-4B44-8FBF-EF3ABA283CDB}"/>
              </a:ext>
            </a:extLst>
          </p:cNvPr>
          <p:cNvSpPr/>
          <p:nvPr/>
        </p:nvSpPr>
        <p:spPr>
          <a:xfrm>
            <a:off x="3443684" y="2979303"/>
            <a:ext cx="1561721" cy="503995"/>
          </a:xfrm>
          <a:prstGeom prst="cloudCallout">
            <a:avLst>
              <a:gd name="adj1" fmla="val 46246"/>
              <a:gd name="adj2" fmla="val 55764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 영역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7569F27A-5259-47CF-85D5-80BA394D015D}"/>
              </a:ext>
            </a:extLst>
          </p:cNvPr>
          <p:cNvCxnSpPr>
            <a:cxnSpLocks/>
          </p:cNvCxnSpPr>
          <p:nvPr/>
        </p:nvCxnSpPr>
        <p:spPr>
          <a:xfrm>
            <a:off x="5836788" y="5878375"/>
            <a:ext cx="5327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411E748-67BD-4505-814E-00B256074DED}"/>
              </a:ext>
            </a:extLst>
          </p:cNvPr>
          <p:cNvCxnSpPr>
            <a:cxnSpLocks/>
          </p:cNvCxnSpPr>
          <p:nvPr/>
        </p:nvCxnSpPr>
        <p:spPr>
          <a:xfrm flipH="1">
            <a:off x="4861669" y="4809926"/>
            <a:ext cx="287471" cy="4017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428DCD95-CD82-432E-AF7C-7CF4E215531B}"/>
              </a:ext>
            </a:extLst>
          </p:cNvPr>
          <p:cNvCxnSpPr>
            <a:cxnSpLocks/>
          </p:cNvCxnSpPr>
          <p:nvPr/>
        </p:nvCxnSpPr>
        <p:spPr>
          <a:xfrm flipH="1" flipV="1">
            <a:off x="7042862" y="4843472"/>
            <a:ext cx="417221" cy="3857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F770943C-4F89-46E1-A860-84E61E860FD5}"/>
              </a:ext>
            </a:extLst>
          </p:cNvPr>
          <p:cNvSpPr/>
          <p:nvPr/>
        </p:nvSpPr>
        <p:spPr>
          <a:xfrm>
            <a:off x="8822215" y="3435626"/>
            <a:ext cx="2495085" cy="50180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E576415-B3A7-7EE2-1282-B9809D71AC03}"/>
              </a:ext>
            </a:extLst>
          </p:cNvPr>
          <p:cNvSpPr txBox="1"/>
          <p:nvPr/>
        </p:nvSpPr>
        <p:spPr>
          <a:xfrm>
            <a:off x="8882573" y="3474499"/>
            <a:ext cx="237436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/>
              <a:t>Three JS</a:t>
            </a:r>
          </a:p>
          <a:p>
            <a:pPr algn="ctr"/>
            <a:endParaRPr lang="en-US" altLang="ko-KR" b="1" dirty="0"/>
          </a:p>
          <a:p>
            <a:pPr algn="ctr"/>
            <a:r>
              <a:rPr lang="en-US" altLang="ko-KR" sz="1600" b="1" dirty="0"/>
              <a:t>(</a:t>
            </a:r>
            <a:r>
              <a:rPr lang="ko-KR" altLang="en-US" sz="1600" b="1" dirty="0"/>
              <a:t>웹 상에서 </a:t>
            </a:r>
            <a:r>
              <a:rPr lang="en-US" altLang="ko-KR" sz="1600" b="1" dirty="0"/>
              <a:t>3D </a:t>
            </a:r>
            <a:r>
              <a:rPr lang="ko-KR" altLang="en-US" sz="1600" b="1" dirty="0"/>
              <a:t>파일 확인</a:t>
            </a:r>
            <a:r>
              <a:rPr lang="en-US" altLang="ko-KR" sz="1600" b="1" dirty="0"/>
              <a:t>)</a:t>
            </a:r>
            <a:endParaRPr lang="ko-KR" altLang="en-US" sz="1600" b="1" dirty="0"/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0C38961F-7A4F-47FE-BEEA-F666538BB1E8}"/>
              </a:ext>
            </a:extLst>
          </p:cNvPr>
          <p:cNvCxnSpPr>
            <a:cxnSpLocks/>
          </p:cNvCxnSpPr>
          <p:nvPr/>
        </p:nvCxnSpPr>
        <p:spPr>
          <a:xfrm flipV="1">
            <a:off x="10046468" y="2722060"/>
            <a:ext cx="0" cy="5144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DF1155E9-5E7D-4CB9-B891-893B51A4A953}"/>
              </a:ext>
            </a:extLst>
          </p:cNvPr>
          <p:cNvSpPr/>
          <p:nvPr/>
        </p:nvSpPr>
        <p:spPr>
          <a:xfrm>
            <a:off x="9913121" y="6384022"/>
            <a:ext cx="2278879" cy="457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32234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25C5E306-7DE0-6306-6847-DB3CD2EC9E70}"/>
              </a:ext>
            </a:extLst>
          </p:cNvPr>
          <p:cNvSpPr/>
          <p:nvPr/>
        </p:nvSpPr>
        <p:spPr>
          <a:xfrm>
            <a:off x="363448" y="335362"/>
            <a:ext cx="1152086" cy="479503"/>
          </a:xfrm>
          <a:prstGeom prst="roundRect">
            <a:avLst>
              <a:gd name="adj" fmla="val 3609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E6D75F-5329-F9DB-9EDF-00D1B5BDEEE8}"/>
              </a:ext>
            </a:extLst>
          </p:cNvPr>
          <p:cNvSpPr txBox="1"/>
          <p:nvPr/>
        </p:nvSpPr>
        <p:spPr>
          <a:xfrm>
            <a:off x="1718718" y="335362"/>
            <a:ext cx="35573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150" dirty="0">
                <a:solidFill>
                  <a:schemeClr val="tx1">
                    <a:lumMod val="75000"/>
                  </a:schemeClr>
                </a:solidFill>
              </a:rPr>
              <a:t>프로젝트 수행 절차 및 방법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EC8A33-445F-9CB2-79E6-8435D60F471A}"/>
              </a:ext>
            </a:extLst>
          </p:cNvPr>
          <p:cNvSpPr txBox="1"/>
          <p:nvPr/>
        </p:nvSpPr>
        <p:spPr>
          <a:xfrm>
            <a:off x="592376" y="375058"/>
            <a:ext cx="6942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spc="-150" dirty="0">
                <a:solidFill>
                  <a:schemeClr val="bg1"/>
                </a:solidFill>
              </a:rPr>
              <a:t>Part</a:t>
            </a:r>
            <a:r>
              <a:rPr lang="ko-KR" altLang="en-US" sz="2000" b="1" spc="-150" dirty="0">
                <a:solidFill>
                  <a:schemeClr val="bg1"/>
                </a:solidFill>
              </a:rPr>
              <a:t> </a:t>
            </a:r>
            <a:r>
              <a:rPr lang="en-US" altLang="ko-KR" sz="2000" b="1" spc="-150" dirty="0">
                <a:solidFill>
                  <a:schemeClr val="bg1"/>
                </a:solidFill>
              </a:rPr>
              <a:t>5</a:t>
            </a:r>
            <a:endParaRPr lang="ko-KR" altLang="en-US" sz="2000" b="1" spc="-150" dirty="0">
              <a:solidFill>
                <a:schemeClr val="bg1"/>
              </a:solidFill>
            </a:endParaRPr>
          </a:p>
        </p:txBody>
      </p:sp>
      <p:graphicFrame>
        <p:nvGraphicFramePr>
          <p:cNvPr id="12" name="표 7">
            <a:extLst>
              <a:ext uri="{FF2B5EF4-FFF2-40B4-BE49-F238E27FC236}">
                <a16:creationId xmlns:a16="http://schemas.microsoft.com/office/drawing/2014/main" id="{EB2FBA94-1216-4BD3-AF22-D599215F33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8111758"/>
              </p:ext>
            </p:extLst>
          </p:nvPr>
        </p:nvGraphicFramePr>
        <p:xfrm>
          <a:off x="342145" y="1235075"/>
          <a:ext cx="11507709" cy="47882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38063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2999289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  <a:gridCol w="3352945">
                  <a:extLst>
                    <a:ext uri="{9D8B030D-6E8A-4147-A177-3AD203B41FA5}">
                      <a16:colId xmlns:a16="http://schemas.microsoft.com/office/drawing/2014/main" val="2093125331"/>
                    </a:ext>
                  </a:extLst>
                </a:gridCol>
                <a:gridCol w="2117412">
                  <a:extLst>
                    <a:ext uri="{9D8B030D-6E8A-4147-A177-3AD203B41FA5}">
                      <a16:colId xmlns:a16="http://schemas.microsoft.com/office/drawing/2014/main" val="2537655998"/>
                    </a:ext>
                  </a:extLst>
                </a:gridCol>
              </a:tblGrid>
              <a:tr h="65598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>
                          <a:solidFill>
                            <a:schemeClr val="bg1"/>
                          </a:solidFill>
                        </a:rPr>
                        <a:t>구분</a:t>
                      </a:r>
                    </a:p>
                  </a:txBody>
                  <a:tcPr anchor="ctr">
                    <a:lnL w="12700" cmpd="sng">
                      <a:noFill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>
                          <a:solidFill>
                            <a:schemeClr val="bg1"/>
                          </a:solidFill>
                        </a:rPr>
                        <a:t>기간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>
                          <a:solidFill>
                            <a:schemeClr val="bg1"/>
                          </a:solidFill>
                        </a:rPr>
                        <a:t>활동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>
                          <a:solidFill>
                            <a:schemeClr val="bg1"/>
                          </a:solidFill>
                        </a:rPr>
                        <a:t>비고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86287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사전기획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3/18(</a:t>
                      </a:r>
                      <a:r>
                        <a:rPr lang="ko-KR" altLang="en-US" sz="1800" dirty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월</a:t>
                      </a:r>
                      <a:r>
                        <a:rPr lang="en-US" altLang="ko-KR" sz="1800" dirty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) ~ 3/23(</a:t>
                      </a:r>
                      <a:r>
                        <a:rPr lang="ko-KR" altLang="en-US" sz="1800" dirty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금</a:t>
                      </a:r>
                      <a:r>
                        <a:rPr lang="en-US" altLang="ko-KR" sz="1800" dirty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)</a:t>
                      </a:r>
                      <a:endParaRPr lang="ko-KR" altLang="en-US" sz="1800" dirty="0">
                        <a:solidFill>
                          <a:schemeClr val="tx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프로젝트 기획 및 주제 선정 </a:t>
                      </a:r>
                      <a:endParaRPr lang="en-US" altLang="ko-KR" sz="1800" dirty="0">
                        <a:solidFill>
                          <a:schemeClr val="tx1">
                            <a:lumMod val="7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기획안 작성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아이디어 선정</a:t>
                      </a:r>
                      <a:endParaRPr lang="en-US" altLang="ko-KR" sz="1800" dirty="0">
                        <a:solidFill>
                          <a:schemeClr val="tx1">
                            <a:lumMod val="7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* 2D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사진의 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3D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모델링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81625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데이터수집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3/20(</a:t>
                      </a:r>
                      <a:r>
                        <a:rPr lang="ko-KR" altLang="en-US" sz="1800" dirty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수</a:t>
                      </a:r>
                      <a:r>
                        <a:rPr lang="en-US" altLang="ko-KR" sz="1800" dirty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) ~ 3/29(</a:t>
                      </a:r>
                      <a:r>
                        <a:rPr lang="ko-KR" altLang="en-US" sz="1800" dirty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금</a:t>
                      </a:r>
                      <a:r>
                        <a:rPr lang="en-US" altLang="ko-KR" sz="1800" dirty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)</a:t>
                      </a:r>
                      <a:endParaRPr lang="ko-KR" altLang="en-US" sz="1800" dirty="0">
                        <a:solidFill>
                          <a:schemeClr val="tx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필요 데이터 수집 및 절차 정의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외부 데이터 수집</a:t>
                      </a:r>
                      <a:endParaRPr lang="en-US" altLang="ko-KR" sz="1800" dirty="0">
                        <a:solidFill>
                          <a:schemeClr val="tx1">
                            <a:lumMod val="75000"/>
                          </a:schemeClr>
                        </a:solidFill>
                      </a:endParaRPr>
                    </a:p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*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적절한 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2D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사진 수집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1126794"/>
                  </a:ext>
                </a:extLst>
              </a:tr>
              <a:tr h="4850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데이터 </a:t>
                      </a:r>
                      <a:r>
                        <a:rPr lang="ko-KR" altLang="en-US" sz="1800" dirty="0" err="1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전처리</a:t>
                      </a:r>
                      <a:endParaRPr lang="ko-KR" altLang="en-US" sz="1800" dirty="0">
                        <a:solidFill>
                          <a:schemeClr val="tx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4/1(</a:t>
                      </a:r>
                      <a:r>
                        <a:rPr lang="ko-KR" altLang="en-US" sz="1800" dirty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월</a:t>
                      </a:r>
                      <a:r>
                        <a:rPr lang="en-US" altLang="ko-KR" sz="1800" dirty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) ~ 4/5(</a:t>
                      </a:r>
                      <a:r>
                        <a:rPr lang="ko-KR" altLang="en-US" sz="1800" dirty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금</a:t>
                      </a:r>
                      <a:r>
                        <a:rPr lang="en-US" altLang="ko-KR" sz="1800" dirty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)</a:t>
                      </a:r>
                      <a:endParaRPr lang="ko-KR" altLang="en-US" sz="1800" dirty="0">
                        <a:solidFill>
                          <a:schemeClr val="tx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데이터 정제 및 정규화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중간점검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123775"/>
                  </a:ext>
                </a:extLst>
              </a:tr>
              <a:tr h="6562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모델링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4/8(</a:t>
                      </a:r>
                      <a:r>
                        <a:rPr lang="ko-KR" altLang="en-US" sz="1800" dirty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월</a:t>
                      </a:r>
                      <a:r>
                        <a:rPr lang="en-US" altLang="ko-KR" sz="1800" dirty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) ~ 4/12(</a:t>
                      </a:r>
                      <a:r>
                        <a:rPr lang="ko-KR" altLang="en-US" sz="1800" dirty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금</a:t>
                      </a:r>
                      <a:r>
                        <a:rPr lang="en-US" altLang="ko-KR" sz="1800" dirty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)</a:t>
                      </a:r>
                      <a:endParaRPr lang="ko-KR" altLang="en-US" sz="1800" dirty="0">
                        <a:solidFill>
                          <a:schemeClr val="tx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모형 구현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모델 최적화</a:t>
                      </a:r>
                      <a:endParaRPr lang="en-US" altLang="ko-KR" sz="1800" dirty="0">
                        <a:solidFill>
                          <a:schemeClr val="tx1">
                            <a:lumMod val="7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*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노이즈 제거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1159545"/>
                  </a:ext>
                </a:extLst>
              </a:tr>
              <a:tr h="6562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서비스 구축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4/15 ~ 4/19(</a:t>
                      </a:r>
                      <a:r>
                        <a:rPr lang="ko-KR" altLang="en-US" sz="1800" dirty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금</a:t>
                      </a:r>
                      <a:r>
                        <a:rPr lang="en-US" altLang="ko-KR" sz="1800" dirty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)</a:t>
                      </a:r>
                      <a:endParaRPr lang="ko-KR" altLang="en-US" sz="1800" dirty="0">
                        <a:solidFill>
                          <a:schemeClr val="tx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웹 서비스 시스템 설계</a:t>
                      </a:r>
                      <a:endParaRPr lang="en-US" altLang="ko-KR" sz="1800" dirty="0">
                        <a:solidFill>
                          <a:schemeClr val="tx1">
                            <a:lumMod val="7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웹 플랫폼 구현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최적화</a:t>
                      </a:r>
                      <a:r>
                        <a:rPr lang="en-US" altLang="ko-KR" sz="1800" dirty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800" dirty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오류수정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4044382"/>
                  </a:ext>
                </a:extLst>
              </a:tr>
              <a:tr h="6555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총 개발기간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3/18(</a:t>
                      </a:r>
                      <a:r>
                        <a:rPr lang="ko-KR" altLang="en-US" sz="1800" dirty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월</a:t>
                      </a:r>
                      <a:r>
                        <a:rPr lang="en-US" altLang="ko-KR" sz="1800" dirty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)</a:t>
                      </a:r>
                      <a:r>
                        <a:rPr lang="ko-KR" altLang="en-US" sz="1800" dirty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1800" dirty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~</a:t>
                      </a:r>
                      <a:r>
                        <a:rPr lang="ko-KR" altLang="en-US" sz="1800" dirty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1800" dirty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4/19(</a:t>
                      </a:r>
                      <a:r>
                        <a:rPr lang="ko-KR" altLang="en-US" sz="1800" dirty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금</a:t>
                      </a:r>
                      <a:r>
                        <a:rPr lang="en-US" altLang="ko-KR" sz="1800" dirty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)</a:t>
                      </a:r>
                    </a:p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1800" dirty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총</a:t>
                      </a:r>
                      <a:r>
                        <a:rPr lang="en-US" altLang="ko-KR" sz="1800" dirty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5</a:t>
                      </a:r>
                      <a:r>
                        <a:rPr lang="ko-KR" altLang="en-US" sz="1800" dirty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주</a:t>
                      </a:r>
                      <a:r>
                        <a:rPr lang="en-US" altLang="ko-KR" sz="1800" dirty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)</a:t>
                      </a:r>
                      <a:endParaRPr lang="ko-KR" altLang="en-US" sz="1800" dirty="0">
                        <a:solidFill>
                          <a:schemeClr val="tx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solidFill>
                          <a:schemeClr val="tx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solidFill>
                          <a:schemeClr val="tx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3874929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D9858AD6-2911-4805-B6AC-A2D6D10884E6}"/>
              </a:ext>
            </a:extLst>
          </p:cNvPr>
          <p:cNvSpPr/>
          <p:nvPr/>
        </p:nvSpPr>
        <p:spPr>
          <a:xfrm>
            <a:off x="9913121" y="6384022"/>
            <a:ext cx="2278879" cy="457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50173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25C5E306-7DE0-6306-6847-DB3CD2EC9E70}"/>
              </a:ext>
            </a:extLst>
          </p:cNvPr>
          <p:cNvSpPr/>
          <p:nvPr/>
        </p:nvSpPr>
        <p:spPr>
          <a:xfrm>
            <a:off x="363448" y="335362"/>
            <a:ext cx="1152086" cy="479503"/>
          </a:xfrm>
          <a:prstGeom prst="roundRect">
            <a:avLst>
              <a:gd name="adj" fmla="val 3609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E6D75F-5329-F9DB-9EDF-00D1B5BDEEE8}"/>
              </a:ext>
            </a:extLst>
          </p:cNvPr>
          <p:cNvSpPr txBox="1"/>
          <p:nvPr/>
        </p:nvSpPr>
        <p:spPr>
          <a:xfrm>
            <a:off x="1718718" y="335362"/>
            <a:ext cx="29306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150" dirty="0">
                <a:solidFill>
                  <a:schemeClr val="tx1">
                    <a:lumMod val="75000"/>
                  </a:schemeClr>
                </a:solidFill>
              </a:rPr>
              <a:t>프로젝트 과정 및 진행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EC8A33-445F-9CB2-79E6-8435D60F471A}"/>
              </a:ext>
            </a:extLst>
          </p:cNvPr>
          <p:cNvSpPr txBox="1"/>
          <p:nvPr/>
        </p:nvSpPr>
        <p:spPr>
          <a:xfrm>
            <a:off x="592377" y="375058"/>
            <a:ext cx="6942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spc="-150" dirty="0">
                <a:solidFill>
                  <a:schemeClr val="bg1"/>
                </a:solidFill>
              </a:rPr>
              <a:t>Part</a:t>
            </a:r>
            <a:r>
              <a:rPr lang="ko-KR" altLang="en-US" sz="2000" b="1" spc="-150" dirty="0">
                <a:solidFill>
                  <a:schemeClr val="bg1"/>
                </a:solidFill>
              </a:rPr>
              <a:t> </a:t>
            </a:r>
            <a:r>
              <a:rPr lang="en-US" altLang="ko-KR" sz="2000" b="1" spc="-150" dirty="0">
                <a:solidFill>
                  <a:schemeClr val="bg1"/>
                </a:solidFill>
              </a:rPr>
              <a:t>6</a:t>
            </a:r>
            <a:endParaRPr lang="ko-KR" altLang="en-US" sz="2000" b="1" spc="-150" dirty="0">
              <a:solidFill>
                <a:schemeClr val="bg1"/>
              </a:solidFill>
            </a:endParaRPr>
          </a:p>
        </p:txBody>
      </p: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7C9BE4E9-156B-8E0C-C019-B10333A27E8A}"/>
              </a:ext>
            </a:extLst>
          </p:cNvPr>
          <p:cNvSpPr/>
          <p:nvPr/>
        </p:nvSpPr>
        <p:spPr>
          <a:xfrm>
            <a:off x="928225" y="2036558"/>
            <a:ext cx="2479368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944FB815-C68C-6B3F-1909-8BBB18AF8BBF}"/>
              </a:ext>
            </a:extLst>
          </p:cNvPr>
          <p:cNvSpPr/>
          <p:nvPr/>
        </p:nvSpPr>
        <p:spPr>
          <a:xfrm>
            <a:off x="928225" y="2036556"/>
            <a:ext cx="2479368" cy="60428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5" name="직사각형 224">
            <a:extLst>
              <a:ext uri="{FF2B5EF4-FFF2-40B4-BE49-F238E27FC236}">
                <a16:creationId xmlns:a16="http://schemas.microsoft.com/office/drawing/2014/main" id="{0FAB6FC5-EC2F-D1EC-DD06-0B98B07DC59E}"/>
              </a:ext>
            </a:extLst>
          </p:cNvPr>
          <p:cNvSpPr/>
          <p:nvPr/>
        </p:nvSpPr>
        <p:spPr>
          <a:xfrm>
            <a:off x="4857098" y="2034057"/>
            <a:ext cx="2479368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6" name="직사각형 225">
            <a:extLst>
              <a:ext uri="{FF2B5EF4-FFF2-40B4-BE49-F238E27FC236}">
                <a16:creationId xmlns:a16="http://schemas.microsoft.com/office/drawing/2014/main" id="{56E320D2-6CF7-6819-4E39-17B2B9EAC5E9}"/>
              </a:ext>
            </a:extLst>
          </p:cNvPr>
          <p:cNvSpPr/>
          <p:nvPr/>
        </p:nvSpPr>
        <p:spPr>
          <a:xfrm>
            <a:off x="8815912" y="2036558"/>
            <a:ext cx="2479368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06EAA12E-ECAB-7F11-AD10-21ECA8351226}"/>
              </a:ext>
            </a:extLst>
          </p:cNvPr>
          <p:cNvSpPr txBox="1"/>
          <p:nvPr/>
        </p:nvSpPr>
        <p:spPr>
          <a:xfrm>
            <a:off x="3937420" y="3723758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228" name="TextBox 227">
            <a:extLst>
              <a:ext uri="{FF2B5EF4-FFF2-40B4-BE49-F238E27FC236}">
                <a16:creationId xmlns:a16="http://schemas.microsoft.com/office/drawing/2014/main" id="{5A7B2AE5-7D30-CF73-42F8-B874FB227ECB}"/>
              </a:ext>
            </a:extLst>
          </p:cNvPr>
          <p:cNvSpPr txBox="1"/>
          <p:nvPr/>
        </p:nvSpPr>
        <p:spPr>
          <a:xfrm>
            <a:off x="7881261" y="3723758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CF828576-7B84-088B-DEEB-F9002C696CFA}"/>
              </a:ext>
            </a:extLst>
          </p:cNvPr>
          <p:cNvSpPr txBox="1"/>
          <p:nvPr/>
        </p:nvSpPr>
        <p:spPr>
          <a:xfrm>
            <a:off x="1340484" y="2151529"/>
            <a:ext cx="1440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Zero123++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D4A9F311-8096-9FD0-6498-94D50549966A}"/>
              </a:ext>
            </a:extLst>
          </p:cNvPr>
          <p:cNvSpPr/>
          <p:nvPr/>
        </p:nvSpPr>
        <p:spPr>
          <a:xfrm>
            <a:off x="4857097" y="2034055"/>
            <a:ext cx="2479368" cy="60428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1B201F6B-3FD5-88A5-F7F9-64F72411D1B5}"/>
              </a:ext>
            </a:extLst>
          </p:cNvPr>
          <p:cNvSpPr txBox="1"/>
          <p:nvPr/>
        </p:nvSpPr>
        <p:spPr>
          <a:xfrm>
            <a:off x="5592187" y="2149028"/>
            <a:ext cx="932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Step 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A646960E-6432-41CE-8F0E-633C05CF442A}"/>
              </a:ext>
            </a:extLst>
          </p:cNvPr>
          <p:cNvSpPr/>
          <p:nvPr/>
        </p:nvSpPr>
        <p:spPr>
          <a:xfrm>
            <a:off x="8815910" y="2036556"/>
            <a:ext cx="2479368" cy="60428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4AEE94E1-7ECD-7E8E-B184-DB6633C8453B}"/>
              </a:ext>
            </a:extLst>
          </p:cNvPr>
          <p:cNvSpPr txBox="1"/>
          <p:nvPr/>
        </p:nvSpPr>
        <p:spPr>
          <a:xfrm>
            <a:off x="9643437" y="2151529"/>
            <a:ext cx="932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Step 3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8895BA30-E2A7-E4BA-F461-13EEAFD38C7F}"/>
              </a:ext>
            </a:extLst>
          </p:cNvPr>
          <p:cNvSpPr txBox="1"/>
          <p:nvPr/>
        </p:nvSpPr>
        <p:spPr>
          <a:xfrm>
            <a:off x="928222" y="4088764"/>
            <a:ext cx="2479371" cy="8489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중첩 결과 오브젝트 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위치 및 깊이 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불일치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색상 구별 불가로 폐기</a:t>
            </a: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96EEF8CA-FD93-FEFC-4981-1D912F6C52D4}"/>
              </a:ext>
            </a:extLst>
          </p:cNvPr>
          <p:cNvSpPr txBox="1"/>
          <p:nvPr/>
        </p:nvSpPr>
        <p:spPr>
          <a:xfrm>
            <a:off x="4857095" y="4087268"/>
            <a:ext cx="2479370" cy="11074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생성된 </a:t>
            </a:r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이미지간의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관계성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X</a:t>
            </a:r>
          </a:p>
          <a:p>
            <a:pPr algn="ctr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육안으론 같은 오브젝트로 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보이지만 생성된 </a:t>
            </a:r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이미지간의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동일한 패턴 혹은 형식이 아님</a:t>
            </a:r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D77A00BE-0148-2590-3FB0-94CE3BC750C4}"/>
              </a:ext>
            </a:extLst>
          </p:cNvPr>
          <p:cNvSpPr txBox="1"/>
          <p:nvPr/>
        </p:nvSpPr>
        <p:spPr>
          <a:xfrm>
            <a:off x="8815909" y="4087267"/>
            <a:ext cx="2479368" cy="11074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생성된 이미지들의 </a:t>
            </a:r>
            <a:r>
              <a:rPr lang="en-US" altLang="ko-KR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depthmap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을 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하나의 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3D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공간에 중첩하여 성공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하지만 노이즈 및 보이지 않는 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각도는 생성 불가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4" name="생각 풍선: 구름 모양 23">
            <a:extLst>
              <a:ext uri="{FF2B5EF4-FFF2-40B4-BE49-F238E27FC236}">
                <a16:creationId xmlns:a16="http://schemas.microsoft.com/office/drawing/2014/main" id="{F8B42E9F-294B-48C8-9A3B-729BACD48EBB}"/>
              </a:ext>
            </a:extLst>
          </p:cNvPr>
          <p:cNvSpPr/>
          <p:nvPr/>
        </p:nvSpPr>
        <p:spPr>
          <a:xfrm>
            <a:off x="1343392" y="3209551"/>
            <a:ext cx="1649029" cy="529626"/>
          </a:xfrm>
          <a:prstGeom prst="cloudCallout">
            <a:avLst>
              <a:gd name="adj1" fmla="val -1499"/>
              <a:gd name="adj2" fmla="val -99784"/>
            </a:avLst>
          </a:prstGeom>
          <a:solidFill>
            <a:srgbClr val="FF0000"/>
          </a:solidFill>
          <a:ln w="31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Midas</a:t>
            </a:r>
          </a:p>
          <a:p>
            <a:pPr algn="ctr"/>
            <a:r>
              <a:rPr lang="en-US" altLang="ko-KR" sz="10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000" b="1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depthmap</a:t>
            </a:r>
            <a:r>
              <a:rPr lang="ko-KR" altLang="en-US" sz="10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추출</a:t>
            </a:r>
            <a:r>
              <a:rPr lang="en-US" altLang="ko-KR" sz="10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1000" b="1" dirty="0">
              <a:solidFill>
                <a:schemeClr val="accent1">
                  <a:lumMod val="20000"/>
                  <a:lumOff val="8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생각 풍선: 구름 모양 24">
            <a:extLst>
              <a:ext uri="{FF2B5EF4-FFF2-40B4-BE49-F238E27FC236}">
                <a16:creationId xmlns:a16="http://schemas.microsoft.com/office/drawing/2014/main" id="{1821E62F-B344-48B3-959D-B6C59C6581F1}"/>
              </a:ext>
            </a:extLst>
          </p:cNvPr>
          <p:cNvSpPr/>
          <p:nvPr/>
        </p:nvSpPr>
        <p:spPr>
          <a:xfrm>
            <a:off x="5234141" y="3209551"/>
            <a:ext cx="1649029" cy="529626"/>
          </a:xfrm>
          <a:prstGeom prst="cloudCallout">
            <a:avLst>
              <a:gd name="adj1" fmla="val -1499"/>
              <a:gd name="adj2" fmla="val -99784"/>
            </a:avLst>
          </a:prstGeom>
          <a:solidFill>
            <a:srgbClr val="FF0000"/>
          </a:solidFill>
          <a:ln w="31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00" b="1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Colmap</a:t>
            </a:r>
            <a:endParaRPr lang="en-US" altLang="ko-KR" sz="1000" b="1" dirty="0">
              <a:solidFill>
                <a:schemeClr val="accent1">
                  <a:lumMod val="20000"/>
                  <a:lumOff val="8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sz="10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0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관계형 생성</a:t>
            </a:r>
            <a:r>
              <a:rPr lang="en-US" altLang="ko-KR" sz="10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1000" b="1" dirty="0">
              <a:solidFill>
                <a:schemeClr val="accent1">
                  <a:lumMod val="20000"/>
                  <a:lumOff val="8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생각 풍선: 구름 모양 25">
            <a:extLst>
              <a:ext uri="{FF2B5EF4-FFF2-40B4-BE49-F238E27FC236}">
                <a16:creationId xmlns:a16="http://schemas.microsoft.com/office/drawing/2014/main" id="{2357E488-754E-4FD6-968D-355189B87D1F}"/>
              </a:ext>
            </a:extLst>
          </p:cNvPr>
          <p:cNvSpPr/>
          <p:nvPr/>
        </p:nvSpPr>
        <p:spPr>
          <a:xfrm>
            <a:off x="9285391" y="3211472"/>
            <a:ext cx="1649029" cy="529626"/>
          </a:xfrm>
          <a:prstGeom prst="cloudCallout">
            <a:avLst>
              <a:gd name="adj1" fmla="val -1499"/>
              <a:gd name="adj2" fmla="val -99784"/>
            </a:avLst>
          </a:prstGeom>
          <a:solidFill>
            <a:srgbClr val="0070C0"/>
          </a:solidFill>
          <a:ln w="31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Dust3r</a:t>
            </a:r>
          </a:p>
          <a:p>
            <a:pPr algn="ctr"/>
            <a:r>
              <a:rPr lang="en-US" altLang="ko-KR" sz="10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000" b="1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depthmap</a:t>
            </a:r>
            <a:r>
              <a:rPr lang="ko-KR" altLang="en-US" sz="10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중첩</a:t>
            </a:r>
            <a:r>
              <a:rPr lang="en-US" altLang="ko-KR" sz="10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1000" b="1" dirty="0">
              <a:solidFill>
                <a:schemeClr val="accent1">
                  <a:lumMod val="20000"/>
                  <a:lumOff val="8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29349D2-0906-4FE5-9BA4-93A5B3D89A98}"/>
              </a:ext>
            </a:extLst>
          </p:cNvPr>
          <p:cNvSpPr/>
          <p:nvPr/>
        </p:nvSpPr>
        <p:spPr>
          <a:xfrm>
            <a:off x="9913121" y="6412581"/>
            <a:ext cx="2278879" cy="457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94957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25C5E306-7DE0-6306-6847-DB3CD2EC9E70}"/>
              </a:ext>
            </a:extLst>
          </p:cNvPr>
          <p:cNvSpPr/>
          <p:nvPr/>
        </p:nvSpPr>
        <p:spPr>
          <a:xfrm>
            <a:off x="363448" y="335362"/>
            <a:ext cx="1152086" cy="479503"/>
          </a:xfrm>
          <a:prstGeom prst="roundRect">
            <a:avLst>
              <a:gd name="adj" fmla="val 3609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E6D75F-5329-F9DB-9EDF-00D1B5BDEEE8}"/>
              </a:ext>
            </a:extLst>
          </p:cNvPr>
          <p:cNvSpPr txBox="1"/>
          <p:nvPr/>
        </p:nvSpPr>
        <p:spPr>
          <a:xfrm>
            <a:off x="1718718" y="335362"/>
            <a:ext cx="29306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150" dirty="0">
                <a:solidFill>
                  <a:schemeClr val="tx1">
                    <a:lumMod val="75000"/>
                  </a:schemeClr>
                </a:solidFill>
              </a:rPr>
              <a:t>프로젝트 과정 및 진행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EC8A33-445F-9CB2-79E6-8435D60F471A}"/>
              </a:ext>
            </a:extLst>
          </p:cNvPr>
          <p:cNvSpPr txBox="1"/>
          <p:nvPr/>
        </p:nvSpPr>
        <p:spPr>
          <a:xfrm>
            <a:off x="592377" y="375058"/>
            <a:ext cx="6942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spc="-150" dirty="0">
                <a:solidFill>
                  <a:schemeClr val="bg1"/>
                </a:solidFill>
              </a:rPr>
              <a:t>Part</a:t>
            </a:r>
            <a:r>
              <a:rPr lang="ko-KR" altLang="en-US" sz="2000" b="1" spc="-150" dirty="0">
                <a:solidFill>
                  <a:schemeClr val="bg1"/>
                </a:solidFill>
              </a:rPr>
              <a:t> </a:t>
            </a:r>
            <a:r>
              <a:rPr lang="en-US" altLang="ko-KR" sz="2000" b="1" spc="-150" dirty="0">
                <a:solidFill>
                  <a:schemeClr val="bg1"/>
                </a:solidFill>
              </a:rPr>
              <a:t>6</a:t>
            </a:r>
            <a:endParaRPr lang="ko-KR" altLang="en-US" sz="2000" b="1" spc="-150" dirty="0">
              <a:solidFill>
                <a:schemeClr val="bg1"/>
              </a:solidFill>
            </a:endParaRPr>
          </a:p>
        </p:txBody>
      </p: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94434A72-99D0-EEFF-A0DA-487A2B6E0DBB}"/>
              </a:ext>
            </a:extLst>
          </p:cNvPr>
          <p:cNvSpPr/>
          <p:nvPr/>
        </p:nvSpPr>
        <p:spPr>
          <a:xfrm>
            <a:off x="514350" y="1269119"/>
            <a:ext cx="5551407" cy="48051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갈매기형 수장 5">
            <a:extLst>
              <a:ext uri="{FF2B5EF4-FFF2-40B4-BE49-F238E27FC236}">
                <a16:creationId xmlns:a16="http://schemas.microsoft.com/office/drawing/2014/main" id="{0E07B844-C096-51A3-0FAD-C00D33167A73}"/>
              </a:ext>
            </a:extLst>
          </p:cNvPr>
          <p:cNvSpPr/>
          <p:nvPr/>
        </p:nvSpPr>
        <p:spPr>
          <a:xfrm>
            <a:off x="7743824" y="2271827"/>
            <a:ext cx="3933825" cy="1399868"/>
          </a:xfrm>
          <a:prstGeom prst="chevron">
            <a:avLst/>
          </a:prstGeom>
          <a:solidFill>
            <a:schemeClr val="accent6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7" name="갈매기형 수장 4">
            <a:extLst>
              <a:ext uri="{FF2B5EF4-FFF2-40B4-BE49-F238E27FC236}">
                <a16:creationId xmlns:a16="http://schemas.microsoft.com/office/drawing/2014/main" id="{DCC2866F-2DE9-D284-8E0D-6073E0008D0F}"/>
              </a:ext>
            </a:extLst>
          </p:cNvPr>
          <p:cNvSpPr/>
          <p:nvPr/>
        </p:nvSpPr>
        <p:spPr>
          <a:xfrm>
            <a:off x="4129087" y="2271827"/>
            <a:ext cx="3933825" cy="1399868"/>
          </a:xfrm>
          <a:prstGeom prst="chevron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8" name="오각형 3">
            <a:extLst>
              <a:ext uri="{FF2B5EF4-FFF2-40B4-BE49-F238E27FC236}">
                <a16:creationId xmlns:a16="http://schemas.microsoft.com/office/drawing/2014/main" id="{A2CF9C23-9162-302E-80E1-CE4F4AFADDD2}"/>
              </a:ext>
            </a:extLst>
          </p:cNvPr>
          <p:cNvSpPr/>
          <p:nvPr/>
        </p:nvSpPr>
        <p:spPr>
          <a:xfrm>
            <a:off x="514350" y="2271827"/>
            <a:ext cx="3933825" cy="1399868"/>
          </a:xfrm>
          <a:prstGeom prst="homePlat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9" name="왼쪽 중괄호 38">
            <a:extLst>
              <a:ext uri="{FF2B5EF4-FFF2-40B4-BE49-F238E27FC236}">
                <a16:creationId xmlns:a16="http://schemas.microsoft.com/office/drawing/2014/main" id="{176F344C-86C8-E661-F801-5F12F0AD696C}"/>
              </a:ext>
            </a:extLst>
          </p:cNvPr>
          <p:cNvSpPr/>
          <p:nvPr/>
        </p:nvSpPr>
        <p:spPr>
          <a:xfrm rot="5400000">
            <a:off x="5568555" y="354371"/>
            <a:ext cx="321466" cy="3152778"/>
          </a:xfrm>
          <a:prstGeom prst="leftBrace">
            <a:avLst>
              <a:gd name="adj1" fmla="val 54487"/>
              <a:gd name="adj2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왼쪽 중괄호 39">
            <a:extLst>
              <a:ext uri="{FF2B5EF4-FFF2-40B4-BE49-F238E27FC236}">
                <a16:creationId xmlns:a16="http://schemas.microsoft.com/office/drawing/2014/main" id="{B5803744-11D8-B50B-CAF7-88F6420748C5}"/>
              </a:ext>
            </a:extLst>
          </p:cNvPr>
          <p:cNvSpPr/>
          <p:nvPr/>
        </p:nvSpPr>
        <p:spPr>
          <a:xfrm rot="5400000" flipV="1">
            <a:off x="1930006" y="361322"/>
            <a:ext cx="321466" cy="3152778"/>
          </a:xfrm>
          <a:prstGeom prst="leftBrace">
            <a:avLst>
              <a:gd name="adj1" fmla="val 54487"/>
              <a:gd name="adj2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왼쪽 중괄호 40">
            <a:extLst>
              <a:ext uri="{FF2B5EF4-FFF2-40B4-BE49-F238E27FC236}">
                <a16:creationId xmlns:a16="http://schemas.microsoft.com/office/drawing/2014/main" id="{7CA7233C-0970-DB53-D287-6186BCAD50F0}"/>
              </a:ext>
            </a:extLst>
          </p:cNvPr>
          <p:cNvSpPr/>
          <p:nvPr/>
        </p:nvSpPr>
        <p:spPr>
          <a:xfrm rot="5400000" flipV="1">
            <a:off x="9159480" y="357315"/>
            <a:ext cx="321466" cy="3152778"/>
          </a:xfrm>
          <a:prstGeom prst="leftBrace">
            <a:avLst>
              <a:gd name="adj1" fmla="val 54487"/>
              <a:gd name="adj2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526A202-16E9-28B6-D5D5-3413AA76C0ED}"/>
              </a:ext>
            </a:extLst>
          </p:cNvPr>
          <p:cNvSpPr txBox="1"/>
          <p:nvPr/>
        </p:nvSpPr>
        <p:spPr>
          <a:xfrm>
            <a:off x="1510291" y="1366968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사진 준비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4260C37-8F0A-EC78-F903-81340BFFFF90}"/>
              </a:ext>
            </a:extLst>
          </p:cNvPr>
          <p:cNvSpPr txBox="1"/>
          <p:nvPr/>
        </p:nvSpPr>
        <p:spPr>
          <a:xfrm>
            <a:off x="8136234" y="1367594"/>
            <a:ext cx="2367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생성된 이미지 </a:t>
            </a:r>
            <a:r>
              <a:rPr lang="ko-KR" altLang="en-US" dirty="0" err="1"/>
              <a:t>전처리</a:t>
            </a:r>
            <a:endParaRPr lang="ko-KR" alt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AF8676B-60A1-7789-471F-8945C6175961}"/>
              </a:ext>
            </a:extLst>
          </p:cNvPr>
          <p:cNvSpPr txBox="1"/>
          <p:nvPr/>
        </p:nvSpPr>
        <p:spPr>
          <a:xfrm>
            <a:off x="4643456" y="4296166"/>
            <a:ext cx="2137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최종 결과 확인</a:t>
            </a:r>
          </a:p>
        </p:txBody>
      </p:sp>
      <p:sp>
        <p:nvSpPr>
          <p:cNvPr id="18" name="갈매기형 수장 5">
            <a:extLst>
              <a:ext uri="{FF2B5EF4-FFF2-40B4-BE49-F238E27FC236}">
                <a16:creationId xmlns:a16="http://schemas.microsoft.com/office/drawing/2014/main" id="{4A7D3243-FCCE-4D20-990B-2892C10A8201}"/>
              </a:ext>
            </a:extLst>
          </p:cNvPr>
          <p:cNvSpPr/>
          <p:nvPr/>
        </p:nvSpPr>
        <p:spPr>
          <a:xfrm>
            <a:off x="4152899" y="5164354"/>
            <a:ext cx="3933825" cy="1399868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" name="갈매기형 수장 4">
            <a:extLst>
              <a:ext uri="{FF2B5EF4-FFF2-40B4-BE49-F238E27FC236}">
                <a16:creationId xmlns:a16="http://schemas.microsoft.com/office/drawing/2014/main" id="{2E0142CB-3C29-491A-893B-410D16326D29}"/>
              </a:ext>
            </a:extLst>
          </p:cNvPr>
          <p:cNvSpPr/>
          <p:nvPr/>
        </p:nvSpPr>
        <p:spPr>
          <a:xfrm>
            <a:off x="538162" y="5164354"/>
            <a:ext cx="3933825" cy="1399868"/>
          </a:xfrm>
          <a:prstGeom prst="chevron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dirty="0"/>
              <a:t>Collab</a:t>
            </a:r>
            <a:r>
              <a:rPr lang="ko-KR" altLang="en-US" dirty="0"/>
              <a:t>에서 작성</a:t>
            </a:r>
          </a:p>
        </p:txBody>
      </p:sp>
      <p:sp>
        <p:nvSpPr>
          <p:cNvPr id="20" name="왼쪽 중괄호 19">
            <a:extLst>
              <a:ext uri="{FF2B5EF4-FFF2-40B4-BE49-F238E27FC236}">
                <a16:creationId xmlns:a16="http://schemas.microsoft.com/office/drawing/2014/main" id="{9FD0C06D-59C8-4FF5-8FC9-8880D4837404}"/>
              </a:ext>
            </a:extLst>
          </p:cNvPr>
          <p:cNvSpPr/>
          <p:nvPr/>
        </p:nvSpPr>
        <p:spPr>
          <a:xfrm rot="5400000">
            <a:off x="2162770" y="3260010"/>
            <a:ext cx="321466" cy="3152778"/>
          </a:xfrm>
          <a:prstGeom prst="leftBrace">
            <a:avLst>
              <a:gd name="adj1" fmla="val 54487"/>
              <a:gd name="adj2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왼쪽 중괄호 20">
            <a:extLst>
              <a:ext uri="{FF2B5EF4-FFF2-40B4-BE49-F238E27FC236}">
                <a16:creationId xmlns:a16="http://schemas.microsoft.com/office/drawing/2014/main" id="{B5DC0875-5E5F-4EA8-AF6B-D16CA0756717}"/>
              </a:ext>
            </a:extLst>
          </p:cNvPr>
          <p:cNvSpPr/>
          <p:nvPr/>
        </p:nvSpPr>
        <p:spPr>
          <a:xfrm rot="5400000" flipV="1">
            <a:off x="5568555" y="3249842"/>
            <a:ext cx="321466" cy="3152778"/>
          </a:xfrm>
          <a:prstGeom prst="leftBrace">
            <a:avLst>
              <a:gd name="adj1" fmla="val 54487"/>
              <a:gd name="adj2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717C7DA-197A-409E-B9D5-5E8CDDB4DF3A}"/>
              </a:ext>
            </a:extLst>
          </p:cNvPr>
          <p:cNvSpPr txBox="1"/>
          <p:nvPr/>
        </p:nvSpPr>
        <p:spPr>
          <a:xfrm>
            <a:off x="4545309" y="1074693"/>
            <a:ext cx="23679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ZERO123++</a:t>
            </a:r>
            <a:r>
              <a:rPr lang="ko-KR" altLang="en-US" dirty="0"/>
              <a:t>을 이용한 이미지 </a:t>
            </a:r>
            <a:r>
              <a:rPr lang="ko-KR" altLang="en-US" dirty="0" err="1"/>
              <a:t>전처리</a:t>
            </a:r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44FDB3F-29EA-433A-B497-E0D64210D1FE}"/>
              </a:ext>
            </a:extLst>
          </p:cNvPr>
          <p:cNvSpPr txBox="1"/>
          <p:nvPr/>
        </p:nvSpPr>
        <p:spPr>
          <a:xfrm>
            <a:off x="1217656" y="4019167"/>
            <a:ext cx="21371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Dust3r </a:t>
            </a:r>
            <a:r>
              <a:rPr lang="ko-KR" altLang="en-US" dirty="0"/>
              <a:t>모델을</a:t>
            </a:r>
            <a:endParaRPr lang="en-US" altLang="ko-KR" dirty="0"/>
          </a:p>
          <a:p>
            <a:pPr algn="ctr"/>
            <a:r>
              <a:rPr lang="ko-KR" altLang="en-US" dirty="0"/>
              <a:t> 이용한 </a:t>
            </a:r>
            <a:r>
              <a:rPr lang="en-US" altLang="ko-KR" dirty="0"/>
              <a:t>3D </a:t>
            </a:r>
            <a:r>
              <a:rPr lang="ko-KR" altLang="en-US" dirty="0"/>
              <a:t>객체화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AA16620-1E21-4FD8-BCDD-29058C2977B0}"/>
              </a:ext>
            </a:extLst>
          </p:cNvPr>
          <p:cNvSpPr/>
          <p:nvPr/>
        </p:nvSpPr>
        <p:spPr>
          <a:xfrm>
            <a:off x="9913121" y="6384022"/>
            <a:ext cx="2278879" cy="457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E9D3B36-814B-495B-BB05-7900A880DA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513490" y="2508831"/>
            <a:ext cx="1236883" cy="92766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F44BA11-2FBA-4B12-AE85-2EE8D78B32E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3693" y="2354220"/>
            <a:ext cx="570080" cy="57008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C62FD28-1370-4405-8DB6-81FC55F69D9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1202" y="2345495"/>
            <a:ext cx="570080" cy="57008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DB75473-9FE9-46E2-9CCF-04E14939DC00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2122" y="2354220"/>
            <a:ext cx="570080" cy="57008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CCC7E37-9F80-43ED-9E54-DB91C4947CA2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833" y="3043867"/>
            <a:ext cx="570081" cy="57008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2C7094B6-8BF6-449F-AB8D-8B0E26035744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1202" y="3034962"/>
            <a:ext cx="570080" cy="57008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9BE75976-C515-471C-9DC4-71B9585490D7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3570" y="3010538"/>
            <a:ext cx="570080" cy="57008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9F153A38-E5B8-43F1-A465-022D8D12B04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11465" y="2453352"/>
            <a:ext cx="2105452" cy="103681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0354412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111 고르곤졸라">
      <a:dk1>
        <a:srgbClr val="3A3838"/>
      </a:dk1>
      <a:lt1>
        <a:srgbClr val="FFFFFF"/>
      </a:lt1>
      <a:dk2>
        <a:srgbClr val="5D5B5B"/>
      </a:dk2>
      <a:lt2>
        <a:srgbClr val="F2F2F2"/>
      </a:lt2>
      <a:accent1>
        <a:srgbClr val="5F5F5D"/>
      </a:accent1>
      <a:accent2>
        <a:srgbClr val="7C7C7A"/>
      </a:accent2>
      <a:accent3>
        <a:srgbClr val="BEB7B1"/>
      </a:accent3>
      <a:accent4>
        <a:srgbClr val="3D3A35"/>
      </a:accent4>
      <a:accent5>
        <a:srgbClr val="D1C6AE"/>
      </a:accent5>
      <a:accent6>
        <a:srgbClr val="DFD8C7"/>
      </a:accent6>
      <a:hlink>
        <a:srgbClr val="757070"/>
      </a:hlink>
      <a:folHlink>
        <a:srgbClr val="757070"/>
      </a:folHlink>
    </a:clrScheme>
    <a:fontScheme name="12-1">
      <a:majorFont>
        <a:latin typeface="Pretendard ExtraBold"/>
        <a:ea typeface="Pretendard ExtraBold"/>
        <a:cs typeface=""/>
      </a:majorFont>
      <a:minorFont>
        <a:latin typeface="Pretendar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1129</TotalTime>
  <Words>528</Words>
  <Application>Microsoft Office PowerPoint</Application>
  <PresentationFormat>와이드스크린</PresentationFormat>
  <Paragraphs>166</Paragraphs>
  <Slides>13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9" baseType="lpstr">
      <vt:lpstr>Pretendard</vt:lpstr>
      <vt:lpstr>Pretendard ExtraBold</vt:lpstr>
      <vt:lpstr>Pretendard ExtraLight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Administrator</cp:lastModifiedBy>
  <cp:revision>88</cp:revision>
  <dcterms:created xsi:type="dcterms:W3CDTF">2022-05-10T00:06:31Z</dcterms:created>
  <dcterms:modified xsi:type="dcterms:W3CDTF">2024-04-17T00:02:54Z</dcterms:modified>
</cp:coreProperties>
</file>